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tags/tag2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66" r:id="rId3"/>
    <p:sldId id="322" r:id="rId4"/>
    <p:sldId id="329" r:id="rId5"/>
    <p:sldId id="363" r:id="rId6"/>
    <p:sldId id="325" r:id="rId7"/>
    <p:sldId id="789" r:id="rId8"/>
    <p:sldId id="765" r:id="rId9"/>
    <p:sldId id="812" r:id="rId10"/>
    <p:sldId id="364" r:id="rId11"/>
    <p:sldId id="815" r:id="rId12"/>
    <p:sldId id="807" r:id="rId13"/>
    <p:sldId id="808" r:id="rId14"/>
    <p:sldId id="535" r:id="rId15"/>
    <p:sldId id="819" r:id="rId16"/>
    <p:sldId id="336" r:id="rId17"/>
    <p:sldId id="813" r:id="rId18"/>
    <p:sldId id="339" r:id="rId19"/>
    <p:sldId id="835" r:id="rId20"/>
    <p:sldId id="341" r:id="rId21"/>
    <p:sldId id="824" r:id="rId22"/>
    <p:sldId id="809" r:id="rId23"/>
    <p:sldId id="793" r:id="rId24"/>
    <p:sldId id="821" r:id="rId25"/>
    <p:sldId id="822" r:id="rId26"/>
    <p:sldId id="823" r:id="rId27"/>
    <p:sldId id="825" r:id="rId28"/>
    <p:sldId id="826" r:id="rId29"/>
    <p:sldId id="827" r:id="rId30"/>
    <p:sldId id="828" r:id="rId31"/>
    <p:sldId id="829" r:id="rId32"/>
    <p:sldId id="304" r:id="rId33"/>
    <p:sldId id="816" r:id="rId34"/>
    <p:sldId id="802" r:id="rId35"/>
    <p:sldId id="803" r:id="rId36"/>
    <p:sldId id="836" r:id="rId37"/>
    <p:sldId id="837" r:id="rId38"/>
    <p:sldId id="831" r:id="rId39"/>
    <p:sldId id="832" r:id="rId40"/>
    <p:sldId id="834" r:id="rId41"/>
    <p:sldId id="805" r:id="rId42"/>
    <p:sldId id="814" r:id="rId43"/>
    <p:sldId id="810" r:id="rId44"/>
    <p:sldId id="355" r:id="rId45"/>
    <p:sldId id="677" r:id="rId46"/>
    <p:sldId id="678" r:id="rId47"/>
    <p:sldId id="679" r:id="rId48"/>
    <p:sldId id="830"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98" autoAdjust="0"/>
  </p:normalViewPr>
  <p:slideViewPr>
    <p:cSldViewPr snapToGrid="0">
      <p:cViewPr varScale="1">
        <p:scale>
          <a:sx n="79" d="100"/>
          <a:sy n="79" d="100"/>
        </p:scale>
        <p:origin x="442" y="7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C00A9-814F-4330-A918-008E75A392B9}" type="datetimeFigureOut">
              <a:rPr lang="zh-CN" altLang="en-US" smtClean="0"/>
              <a:t>2025/8/14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65185-1888-4D25-93ED-5A145212EC1B}" type="slidenum">
              <a:rPr lang="zh-CN" altLang="en-US" smtClean="0"/>
              <a:t>‹#›</a:t>
            </a:fld>
            <a:endParaRPr lang="zh-CN" altLang="en-US"/>
          </a:p>
        </p:txBody>
      </p:sp>
    </p:spTree>
    <p:extLst>
      <p:ext uri="{BB962C8B-B14F-4D97-AF65-F5344CB8AC3E}">
        <p14:creationId xmlns:p14="http://schemas.microsoft.com/office/powerpoint/2010/main" val="17709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9A0EA98-5831-4853-B862-C702E6EB345C}"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310F0-3A27-62AC-812F-BFEED07FEE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FCBB1AC-D40F-17E4-8101-173BFE71B5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EC93902-FFAD-5415-2CA4-0FD811B08CB7}"/>
              </a:ext>
            </a:extLst>
          </p:cNvPr>
          <p:cNvSpPr>
            <a:spLocks noGrp="1"/>
          </p:cNvSpPr>
          <p:nvPr>
            <p:ph type="body" idx="1"/>
          </p:nvPr>
        </p:nvSpPr>
        <p:spPr/>
        <p:txBody>
          <a:bodyPr/>
          <a:lstStyle/>
          <a:p>
            <a:r>
              <a:rPr lang="zh-CN" altLang="en-US" dirty="0"/>
              <a:t>具体的</a:t>
            </a:r>
            <a:r>
              <a:rPr lang="en-US" altLang="zh-CN" dirty="0"/>
              <a:t>VCA</a:t>
            </a:r>
            <a:r>
              <a:rPr lang="zh-CN" altLang="en-US" dirty="0"/>
              <a:t>模型构建步骤</a:t>
            </a:r>
            <a:endParaRPr lang="en-US" altLang="zh-CN" dirty="0"/>
          </a:p>
          <a:p>
            <a:r>
              <a:rPr lang="zh-CN" altLang="en-US" dirty="0"/>
              <a:t>首先基于矢量土地利用数据将地块分裂成均值地块 作为模型的基本元胞单元；</a:t>
            </a:r>
            <a:endParaRPr lang="en-US" altLang="zh-CN" dirty="0"/>
          </a:p>
          <a:p>
            <a:r>
              <a:rPr lang="zh-CN" altLang="en-US" dirty="0"/>
              <a:t> 计算地块内的空间变量均值， 采用机器学习模型，计算地块总体发展概率；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设置模型参数，引入轮盘赌策略。</a:t>
            </a:r>
          </a:p>
          <a:p>
            <a:r>
              <a:rPr lang="zh-CN" altLang="en-US" dirty="0"/>
              <a:t>然后模拟目标年份的土地利用格局，并进行精度评价； </a:t>
            </a:r>
            <a:endParaRPr lang="en-US" altLang="zh-CN" dirty="0"/>
          </a:p>
          <a:p>
            <a:r>
              <a:rPr lang="zh-CN" altLang="en-US" dirty="0"/>
              <a:t>最后基于多种未来发展场景，预测土地利用空间分布情况。</a:t>
            </a:r>
          </a:p>
          <a:p>
            <a:endParaRPr lang="en-US" altLang="zh-CN" dirty="0"/>
          </a:p>
        </p:txBody>
      </p:sp>
      <p:sp>
        <p:nvSpPr>
          <p:cNvPr id="4" name="灯片编号占位符 3">
            <a:extLst>
              <a:ext uri="{FF2B5EF4-FFF2-40B4-BE49-F238E27FC236}">
                <a16:creationId xmlns:a16="http://schemas.microsoft.com/office/drawing/2014/main" id="{C8472555-6CB2-8B35-A347-536F1401C5AD}"/>
              </a:ext>
            </a:extLst>
          </p:cNvPr>
          <p:cNvSpPr>
            <a:spLocks noGrp="1"/>
          </p:cNvSpPr>
          <p:nvPr>
            <p:ph type="sldNum" sz="quarter" idx="5"/>
          </p:nvPr>
        </p:nvSpPr>
        <p:spPr/>
        <p:txBody>
          <a:bodyPr/>
          <a:lstStyle/>
          <a:p>
            <a:fld id="{9FA2091D-3905-4004-8AE7-ECCB16F2CF72}" type="slidenum">
              <a:rPr lang="zh-CN" altLang="en-US" smtClean="0"/>
              <a:t>10</a:t>
            </a:fld>
            <a:endParaRPr lang="zh-CN" altLang="en-US"/>
          </a:p>
        </p:txBody>
      </p:sp>
    </p:spTree>
    <p:extLst>
      <p:ext uri="{BB962C8B-B14F-4D97-AF65-F5344CB8AC3E}">
        <p14:creationId xmlns:p14="http://schemas.microsoft.com/office/powerpoint/2010/main" val="6090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由于土地利用地块尺寸不匹配，</a:t>
            </a:r>
            <a:r>
              <a:rPr lang="en-US" altLang="zh-CN" dirty="0"/>
              <a:t>VCA</a:t>
            </a:r>
            <a:r>
              <a:rPr lang="zh-CN" altLang="en-US" dirty="0"/>
              <a:t>模型通过地块分裂方法将较大的地块细分为较小的地块，更精细的模拟土地利用变化。然后通过地块质心匹配算法确定土地利用变化前后的位置匹配关系</a:t>
            </a:r>
            <a:br>
              <a:rPr lang="en-US" altLang="zh-CN" dirty="0"/>
            </a:br>
            <a:r>
              <a:rPr lang="zh-CN" altLang="en-US" dirty="0"/>
              <a:t>采用规划街道地块作为元胞单元，并基于二分递归划分的策略对地块进行动态分裂得到基本元胞。使得该模型最大程度上具有贴近真实地块的天然优势，同时更够较真实地城市扩张引起的破碎化过程。</a:t>
            </a:r>
          </a:p>
          <a:p>
            <a:br>
              <a:rPr lang="en-US" altLang="zh-CN" dirty="0"/>
            </a:br>
            <a:r>
              <a:rPr lang="zh-CN" altLang="en-US" dirty="0"/>
              <a:t>地块分裂是使用迭代二分法策略来分割地块</a:t>
            </a:r>
            <a:r>
              <a:rPr lang="en-US" altLang="zh-CN" dirty="0"/>
              <a:t>,</a:t>
            </a:r>
            <a:r>
              <a:rPr lang="zh-CN" altLang="en-US" dirty="0"/>
              <a:t>直到每个地块的面积小于初始状态的输入地块的平均面积，从而获得基本元胞单元。</a:t>
            </a:r>
            <a:endParaRPr lang="en-US" altLang="zh-CN" dirty="0"/>
          </a:p>
          <a:p>
            <a:endParaRPr lang="en-US" altLang="zh-CN" dirty="0"/>
          </a:p>
          <a:p>
            <a:r>
              <a:rPr lang="zh-CN" altLang="en-US" dirty="0"/>
              <a:t>模型使用地块质心匹配算法</a:t>
            </a:r>
            <a:r>
              <a:rPr lang="en-US" altLang="zh-CN" dirty="0"/>
              <a:t>,</a:t>
            </a:r>
            <a:r>
              <a:rPr lang="zh-CN" altLang="en-US" dirty="0"/>
              <a:t> </a:t>
            </a:r>
            <a:r>
              <a:rPr lang="zh-CN" altLang="en-US" b="0" i="0" dirty="0">
                <a:solidFill>
                  <a:srgbClr val="060607"/>
                </a:solidFill>
                <a:effectLst/>
                <a:latin typeface="-apple-system"/>
              </a:rPr>
              <a:t>如果变化前后的地块质心之间的距离小于或等于设定的阈值，那么这两个地块被认为是同一地块。图中用虚线连接了变化前后的地块，表示它们被匹配为同一地块。</a:t>
            </a:r>
          </a:p>
        </p:txBody>
      </p:sp>
      <p:sp>
        <p:nvSpPr>
          <p:cNvPr id="4" name="灯片编号占位符 3"/>
          <p:cNvSpPr>
            <a:spLocks noGrp="1"/>
          </p:cNvSpPr>
          <p:nvPr>
            <p:ph type="sldNum" sz="quarter" idx="5"/>
          </p:nvPr>
        </p:nvSpPr>
        <p:spPr/>
        <p:txBody>
          <a:bodyPr/>
          <a:lstStyle/>
          <a:p>
            <a:fld id="{9FA2091D-3905-4004-8AE7-ECCB16F2CF72}" type="slidenum">
              <a:rPr lang="zh-CN" altLang="en-US" smtClean="0"/>
              <a:t>11</a:t>
            </a:fld>
            <a:endParaRPr lang="zh-CN" altLang="en-US"/>
          </a:p>
        </p:txBody>
      </p:sp>
    </p:spTree>
    <p:extLst>
      <p:ext uri="{BB962C8B-B14F-4D97-AF65-F5344CB8AC3E}">
        <p14:creationId xmlns:p14="http://schemas.microsoft.com/office/powerpoint/2010/main" val="377666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挖掘总体发展概率</a:t>
            </a:r>
            <a:r>
              <a:rPr lang="en-US" altLang="zh-CN" dirty="0"/>
              <a:t>.,</a:t>
            </a:r>
            <a:r>
              <a:rPr lang="zh-CN" altLang="en-US" dirty="0">
                <a:latin typeface="Times New Roman" panose="02020603050405020304" pitchFamily="18" charset="0"/>
                <a:ea typeface="华文中宋" panose="02010600040101010101" pitchFamily="2" charset="-122"/>
              </a:rPr>
              <a:t>根据土地利用变化前后的用地类型 对</a:t>
            </a:r>
            <a:r>
              <a:rPr lang="zh-CN" altLang="en-US" dirty="0">
                <a:solidFill>
                  <a:srgbClr val="FF0000"/>
                </a:solidFill>
                <a:latin typeface="Times New Roman" panose="02020603050405020304" pitchFamily="18" charset="0"/>
                <a:ea typeface="华文中宋" panose="02010600040101010101" pitchFamily="2" charset="-122"/>
              </a:rPr>
              <a:t>地块分组构建模型</a:t>
            </a:r>
            <a:endParaRPr lang="en-US" altLang="zh-CN" dirty="0">
              <a:solidFill>
                <a:srgbClr val="FF0000"/>
              </a:solidFill>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FF0000"/>
              </a:solidFill>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Times New Roman" panose="02020603050405020304" pitchFamily="18" charset="0"/>
                <a:ea typeface="华文中宋" panose="02010600040101010101" pitchFamily="2" charset="-122"/>
              </a:rPr>
              <a:t>将每组地块对应的空间辅助变量均值定义为</a:t>
            </a:r>
            <a:r>
              <a:rPr lang="en-US" altLang="zh-CN" dirty="0">
                <a:latin typeface="Times New Roman" panose="02020603050405020304" pitchFamily="18" charset="0"/>
                <a:ea typeface="华文中宋" panose="02010600040101010101" pitchFamily="2" charset="-122"/>
              </a:rPr>
              <a:t>X</a:t>
            </a:r>
            <a:r>
              <a:rPr lang="zh-CN" altLang="en-US" dirty="0">
                <a:latin typeface="Times New Roman" panose="02020603050405020304" pitchFamily="18" charset="0"/>
                <a:ea typeface="华文中宋" panose="02010600040101010101" pitchFamily="2" charset="-122"/>
              </a:rPr>
              <a:t>，将土地利用变化后的用地类型定义为</a:t>
            </a:r>
            <a:r>
              <a:rPr lang="en-US" altLang="zh-CN" dirty="0">
                <a:latin typeface="Times New Roman" panose="02020603050405020304" pitchFamily="18" charset="0"/>
                <a:ea typeface="华文中宋" panose="02010600040101010101" pitchFamily="2" charset="-122"/>
              </a:rPr>
              <a:t>Y</a:t>
            </a:r>
            <a:r>
              <a:rPr lang="zh-CN" altLang="en-US" dirty="0">
                <a:latin typeface="Times New Roman" panose="02020603050405020304" pitchFamily="18" charset="0"/>
                <a:ea typeface="华文中宋" panose="02010600040101010101" pitchFamily="2" charset="-122"/>
              </a:rPr>
              <a:t>，</a:t>
            </a:r>
            <a:r>
              <a:rPr lang="zh-CN" altLang="en-US" dirty="0">
                <a:solidFill>
                  <a:srgbClr val="FF0000"/>
                </a:solidFill>
                <a:latin typeface="Times New Roman" panose="02020603050405020304" pitchFamily="18" charset="0"/>
                <a:ea typeface="华文中宋" panose="02010600040101010101" pitchFamily="2" charset="-122"/>
              </a:rPr>
              <a:t>构建</a:t>
            </a:r>
            <a:r>
              <a:rPr lang="en-US" altLang="zh-CN" dirty="0">
                <a:solidFill>
                  <a:srgbClr val="FF0000"/>
                </a:solidFill>
                <a:latin typeface="Times New Roman" panose="02020603050405020304" pitchFamily="18" charset="0"/>
                <a:ea typeface="华文中宋" panose="02010600040101010101" pitchFamily="2" charset="-122"/>
              </a:rPr>
              <a:t>Y=f(X)</a:t>
            </a:r>
            <a:r>
              <a:rPr lang="zh-CN" altLang="en-US" dirty="0">
                <a:solidFill>
                  <a:srgbClr val="FF0000"/>
                </a:solidFill>
                <a:latin typeface="Times New Roman" panose="02020603050405020304" pitchFamily="18" charset="0"/>
                <a:ea typeface="华文中宋" panose="02010600040101010101" pitchFamily="2" charset="-122"/>
              </a:rPr>
              <a:t>模型</a:t>
            </a:r>
            <a:r>
              <a:rPr lang="zh-CN" altLang="en-US" dirty="0">
                <a:latin typeface="Times New Roman" panose="02020603050405020304" pitchFamily="18" charset="0"/>
                <a:ea typeface="华文中宋" panose="02010600040101010101" pitchFamily="2" charset="-122"/>
              </a:rPr>
              <a:t>；基于机器学习算法挖掘模型中地块转换为各用地类型 </a:t>
            </a:r>
            <a:r>
              <a:rPr lang="en-US" altLang="zh-CN" dirty="0">
                <a:latin typeface="Times New Roman" panose="02020603050405020304" pitchFamily="18" charset="0"/>
                <a:ea typeface="华文中宋" panose="02010600040101010101" pitchFamily="2" charset="-122"/>
              </a:rPr>
              <a:t>Yi</a:t>
            </a:r>
            <a:r>
              <a:rPr lang="zh-CN" altLang="en-US" dirty="0">
                <a:latin typeface="Times New Roman" panose="02020603050405020304" pitchFamily="18" charset="0"/>
                <a:ea typeface="华文中宋" panose="02010600040101010101" pitchFamily="2" charset="-122"/>
              </a:rPr>
              <a:t>的概率，作为地块的总体发展概率</a:t>
            </a:r>
            <a:r>
              <a:rPr lang="en-US" altLang="zh-CN" dirty="0">
                <a:latin typeface="Times New Roman" panose="02020603050405020304" pitchFamily="18" charset="0"/>
                <a:ea typeface="华文中宋" panose="02010600040101010101" pitchFamily="2" charset="-122"/>
              </a:rPr>
              <a:t>Pgi</a:t>
            </a:r>
            <a:r>
              <a:rPr lang="zh-CN" altLang="en-US" dirty="0">
                <a:latin typeface="Times New Roman" panose="02020603050405020304" pitchFamily="18" charset="0"/>
                <a:ea typeface="华文中宋" panose="02010600040101010101" pitchFamily="2" charset="-122"/>
              </a:rPr>
              <a:t>；</a:t>
            </a:r>
            <a:endParaRPr lang="en-US" altLang="zh-CN" dirty="0">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Times New Roman" panose="02020603050405020304" pitchFamily="18" charset="0"/>
              <a:ea typeface="华文中宋" panose="0201060004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9FA2091D-3905-4004-8AE7-ECCB16F2CF72}" type="slidenum">
              <a:rPr lang="zh-CN" altLang="en-US" smtClean="0"/>
              <a:t>12</a:t>
            </a:fld>
            <a:endParaRPr lang="zh-CN" altLang="en-US"/>
          </a:p>
        </p:txBody>
      </p:sp>
    </p:spTree>
    <p:extLst>
      <p:ext uri="{BB962C8B-B14F-4D97-AF65-F5344CB8AC3E}">
        <p14:creationId xmlns:p14="http://schemas.microsoft.com/office/powerpoint/2010/main" val="2263927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zh-CN" altLang="en-US" dirty="0"/>
              <a:t>地块面积加权的质心截取缓冲区规则</a:t>
            </a:r>
            <a:endParaRPr lang="en-US" altLang="zh-CN" dirty="0"/>
          </a:p>
          <a:p>
            <a:r>
              <a:rPr lang="zh-CN" altLang="en-US" dirty="0"/>
              <a:t>构建了不同邻域衰减函数的</a:t>
            </a:r>
            <a:r>
              <a:rPr lang="en-US" altLang="zh-CN" dirty="0"/>
              <a:t>VCA</a:t>
            </a:r>
            <a:r>
              <a:rPr lang="zh-CN" altLang="en-US" dirty="0"/>
              <a:t>模型。</a:t>
            </a:r>
          </a:p>
        </p:txBody>
      </p:sp>
      <p:sp>
        <p:nvSpPr>
          <p:cNvPr id="5" name="页脚占位符 4"/>
          <p:cNvSpPr>
            <a:spLocks noGrp="1"/>
          </p:cNvSpPr>
          <p:nvPr>
            <p:ph type="ftr" sz="quarter" idx="4"/>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796AF-9AE1-4436-1311-520AF4E1ACC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29C59C4-3051-E7D3-1361-C519458290E3}"/>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3A9C4C52-0792-C18C-68DE-74BD7AEC80FF}"/>
              </a:ext>
            </a:extLst>
          </p:cNvPr>
          <p:cNvSpPr>
            <a:spLocks noGrp="1"/>
          </p:cNvSpPr>
          <p:nvPr>
            <p:ph type="body" idx="1"/>
          </p:nvPr>
        </p:nvSpPr>
        <p:spPr/>
        <p:txBody>
          <a:bodyPr/>
          <a:lstStyle/>
          <a:p>
            <a:r>
              <a:rPr lang="zh-CN" altLang="en-US" sz="2800" b="0" i="0" dirty="0">
                <a:effectLst/>
                <a:latin typeface="Inter"/>
              </a:rPr>
              <a:t>模型从景观指数维度系统进行精度评价方法，涵盖</a:t>
            </a:r>
            <a:r>
              <a:rPr lang="en-US" altLang="zh-CN" sz="2800" b="0" i="0" dirty="0" err="1">
                <a:effectLst/>
                <a:latin typeface="Inter"/>
              </a:rPr>
              <a:t>FoM</a:t>
            </a:r>
            <a:r>
              <a:rPr lang="zh-CN" altLang="en-US" sz="2800" b="0" i="0" dirty="0">
                <a:effectLst/>
                <a:latin typeface="Inter"/>
              </a:rPr>
              <a:t>、生产者精度（</a:t>
            </a:r>
            <a:r>
              <a:rPr lang="en-US" altLang="zh-CN" sz="2800" b="0" i="0" dirty="0">
                <a:effectLst/>
                <a:latin typeface="Inter"/>
              </a:rPr>
              <a:t>PA</a:t>
            </a:r>
            <a:r>
              <a:rPr lang="zh-CN" altLang="en-US" sz="2800" b="0" i="0" dirty="0">
                <a:effectLst/>
                <a:latin typeface="Inter"/>
              </a:rPr>
              <a:t>）、用户精度（</a:t>
            </a:r>
            <a:r>
              <a:rPr lang="en-US" altLang="zh-CN" sz="2800" b="0" i="0" dirty="0">
                <a:effectLst/>
                <a:latin typeface="Inter"/>
              </a:rPr>
              <a:t>UA</a:t>
            </a:r>
            <a:r>
              <a:rPr lang="zh-CN" altLang="en-US" sz="2800" b="0" i="0" dirty="0">
                <a:effectLst/>
                <a:latin typeface="Inter"/>
              </a:rPr>
              <a:t>）等核心指标，定义其计算公式并阐明评估作用</a:t>
            </a:r>
            <a:endParaRPr lang="zh-CN" altLang="en-US" dirty="0"/>
          </a:p>
        </p:txBody>
      </p:sp>
      <p:sp>
        <p:nvSpPr>
          <p:cNvPr id="5" name="页脚占位符 4">
            <a:extLst>
              <a:ext uri="{FF2B5EF4-FFF2-40B4-BE49-F238E27FC236}">
                <a16:creationId xmlns:a16="http://schemas.microsoft.com/office/drawing/2014/main" id="{C9AB835E-CB8B-6277-17F2-321FE90E19E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9974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zh-CN" altLang="en-US" dirty="0"/>
              <a:t>采用的精度评价方法，</a:t>
            </a:r>
            <a:r>
              <a:rPr lang="en-US" altLang="zh-CN" dirty="0"/>
              <a:t>FOM</a:t>
            </a:r>
            <a:r>
              <a:rPr lang="zh-CN" altLang="en-US" dirty="0"/>
              <a:t>，</a:t>
            </a:r>
            <a:r>
              <a:rPr lang="en-US" altLang="zh-CN" dirty="0"/>
              <a:t>OA</a:t>
            </a:r>
            <a:r>
              <a:rPr lang="zh-CN" altLang="en-US" dirty="0"/>
              <a:t>，</a:t>
            </a:r>
            <a:r>
              <a:rPr lang="en-US" altLang="zh-CN" dirty="0"/>
              <a:t>MAPE</a:t>
            </a:r>
            <a:r>
              <a:rPr lang="zh-CN" altLang="en-US" dirty="0"/>
              <a:t>，</a:t>
            </a:r>
            <a:r>
              <a:rPr lang="en-US" altLang="zh-CN" dirty="0"/>
              <a:t>RMSE</a:t>
            </a:r>
          </a:p>
          <a:p>
            <a:r>
              <a:rPr lang="zh-CN" altLang="en-US" dirty="0"/>
              <a:t>考虑到本研究的城市发展要素结果涉及离散型数据和连续型数据，本研究用四种指标来评估模拟结果。品质因数（</a:t>
            </a:r>
            <a:r>
              <a:rPr lang="en-US" altLang="zh-CN" dirty="0" err="1"/>
              <a:t>FoM</a:t>
            </a:r>
            <a:r>
              <a:rPr lang="zh-CN" altLang="en-US" dirty="0"/>
              <a:t>），总体精度（</a:t>
            </a:r>
            <a:r>
              <a:rPr lang="en-US" altLang="zh-CN" dirty="0"/>
              <a:t>OA</a:t>
            </a:r>
            <a:r>
              <a:rPr lang="zh-CN" altLang="en-US" dirty="0"/>
              <a:t>），平均绝对百分比误差（</a:t>
            </a:r>
            <a:r>
              <a:rPr lang="en-US" altLang="zh-CN" dirty="0"/>
              <a:t>MAPE</a:t>
            </a:r>
            <a:r>
              <a:rPr lang="zh-CN" altLang="en-US" dirty="0"/>
              <a:t>）和均方根误差（</a:t>
            </a:r>
            <a:r>
              <a:rPr lang="en-US" altLang="zh-CN" dirty="0"/>
              <a:t>RMSE</a:t>
            </a:r>
            <a:r>
              <a:rPr lang="zh-CN" altLang="en-US" dirty="0"/>
              <a: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5890F-5AC9-1C6B-0260-2450A599B47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D7F6F9F-7290-90A2-8BBA-C4CD3F60243E}"/>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05C82F94-13C0-62EF-9E24-8B995CF220C0}"/>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zh-CN" altLang="en-US" dirty="0"/>
              <a:t>第一部分是</a:t>
            </a:r>
            <a:r>
              <a:rPr lang="zh-CN" altLang="en-US" sz="1200" b="1" dirty="0">
                <a:latin typeface="华文中宋" panose="02010600040101010101" pitchFamily="2" charset="-122"/>
                <a:ea typeface="华文中宋" panose="02010600040101010101" pitchFamily="2" charset="-122"/>
              </a:rPr>
              <a:t>绪论部分，包括研究背景与意义，研究现状科学问题等内容</a:t>
            </a:r>
          </a:p>
        </p:txBody>
      </p:sp>
      <p:sp>
        <p:nvSpPr>
          <p:cNvPr id="4" name="灯片编号占位符 3">
            <a:extLst>
              <a:ext uri="{FF2B5EF4-FFF2-40B4-BE49-F238E27FC236}">
                <a16:creationId xmlns:a16="http://schemas.microsoft.com/office/drawing/2014/main" id="{CEEB9E7E-DC14-49E1-4E1E-35FB113F60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7352C72-5C34-4E56-ADB4-51DEC8F53092}" type="slidenum">
              <a:rPr kumimoji="0" lang="zh-CN" altLang="en-US" sz="11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0" lang="zh-CN" altLang="en-US" sz="1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130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endParaRPr kumimoji="1" lang="zh-CN" altLang="en-US" sz="1200" dirty="0">
              <a:latin typeface="Times New Roman" panose="02020603050405020304" pitchFamily="18" charset="0"/>
              <a:ea typeface="华文中宋" panose="02010600040101010101" pitchFamily="2" charset="-122"/>
              <a:cs typeface="Times New Roman" panose="02020603050405020304" pitchFamily="18" charset="0"/>
            </a:endParaRPr>
          </a:p>
          <a:p>
            <a:pPr algn="l">
              <a:buFont typeface="+mj-lt"/>
              <a:buAutoNum type="arabicPeriod"/>
            </a:pPr>
            <a:r>
              <a:rPr lang="zh-CN" altLang="en-US" b="1" i="0" dirty="0">
                <a:solidFill>
                  <a:srgbClr val="000000"/>
                </a:solidFill>
                <a:effectLst/>
                <a:latin typeface="Inter"/>
              </a:rPr>
              <a:t>土地利用数据</a:t>
            </a:r>
            <a:r>
              <a:rPr lang="zh-CN" altLang="en-US" b="0" i="0" dirty="0">
                <a:solidFill>
                  <a:srgbClr val="000000"/>
                </a:solidFill>
                <a:effectLst/>
                <a:latin typeface="Inter"/>
              </a:rPr>
              <a:t>：深圳规划局提供，重分类为 </a:t>
            </a:r>
            <a:r>
              <a:rPr lang="en-US" altLang="zh-CN" b="0" i="0" dirty="0">
                <a:solidFill>
                  <a:srgbClr val="000000"/>
                </a:solidFill>
                <a:effectLst/>
                <a:latin typeface="Inter"/>
              </a:rPr>
              <a:t>5 </a:t>
            </a:r>
            <a:r>
              <a:rPr lang="zh-CN" altLang="en-US" b="0" i="0" dirty="0">
                <a:solidFill>
                  <a:srgbClr val="000000"/>
                </a:solidFill>
                <a:effectLst/>
                <a:latin typeface="Inter"/>
              </a:rPr>
              <a:t>类用地。</a:t>
            </a:r>
          </a:p>
          <a:p>
            <a:pPr algn="l">
              <a:buFont typeface="+mj-lt"/>
              <a:buAutoNum type="arabicPeriod"/>
            </a:pPr>
            <a:r>
              <a:rPr lang="en-US" altLang="zh-CN" b="1" i="0" dirty="0">
                <a:solidFill>
                  <a:srgbClr val="000000"/>
                </a:solidFill>
                <a:effectLst/>
                <a:latin typeface="Inter"/>
              </a:rPr>
              <a:t>OSM </a:t>
            </a:r>
            <a:r>
              <a:rPr lang="zh-CN" altLang="en-US" b="1" i="0" dirty="0">
                <a:solidFill>
                  <a:srgbClr val="000000"/>
                </a:solidFill>
                <a:effectLst/>
                <a:latin typeface="Inter"/>
              </a:rPr>
              <a:t>路网</a:t>
            </a:r>
            <a:r>
              <a:rPr lang="zh-CN" altLang="en-US" b="0" i="0" dirty="0">
                <a:solidFill>
                  <a:srgbClr val="000000"/>
                </a:solidFill>
                <a:effectLst/>
                <a:latin typeface="Inter"/>
              </a:rPr>
              <a:t>：预处理后用于交通可达性计算。</a:t>
            </a:r>
          </a:p>
          <a:p>
            <a:pPr marL="0" marR="0" lvl="0" indent="0" algn="l" defTabSz="914400" rtl="0" eaLnBrk="1" fontAlgn="base" latinLnBrk="0" hangingPunct="1">
              <a:lnSpc>
                <a:spcPct val="100000"/>
              </a:lnSpc>
              <a:spcBef>
                <a:spcPct val="30000"/>
              </a:spcBef>
              <a:spcAft>
                <a:spcPct val="0"/>
              </a:spcAft>
              <a:buClrTx/>
              <a:buSzTx/>
              <a:buFontTx/>
              <a:buNone/>
              <a:defRPr/>
            </a:pPr>
            <a:endParaRPr kumimoji="1" lang="zh-CN" altLang="en-US" sz="1200" dirty="0">
              <a:latin typeface="Times New Roman" panose="02020603050405020304" pitchFamily="18" charset="0"/>
              <a:ea typeface="华文中宋" panose="02010600040101010101" pitchFamily="2" charset="-122"/>
              <a:cs typeface="Times New Roman" panose="02020603050405020304" pitchFamily="18" charset="0"/>
            </a:endParaRPr>
          </a:p>
          <a:p>
            <a:endParaRPr lang="en-US" altLang="zh-CN" dirty="0"/>
          </a:p>
          <a:p>
            <a:endParaRPr lang="en-US" altLang="zh-CN"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zh-CN" altLang="en-US" dirty="0"/>
              <a:t>武汉</a:t>
            </a:r>
            <a:r>
              <a:rPr lang="en-US" altLang="zh-CN" dirty="0"/>
              <a:t>8+1</a:t>
            </a:r>
            <a:r>
              <a:rPr lang="zh-CN" altLang="en-US" dirty="0"/>
              <a:t>城市群土地利用数据，人口，</a:t>
            </a:r>
            <a:r>
              <a:rPr lang="en-US" altLang="zh-CN" dirty="0"/>
              <a:t>GDP</a:t>
            </a:r>
            <a:r>
              <a:rPr lang="zh-CN" altLang="en-US" dirty="0"/>
              <a:t>数据展示</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zh-CN" altLang="en-US" dirty="0"/>
              <a:t>研究采用空间辅助数据共有</a:t>
            </a:r>
            <a:r>
              <a:rPr lang="en-US" altLang="zh-CN" dirty="0"/>
              <a:t>11</a:t>
            </a:r>
            <a:r>
              <a:rPr lang="zh-CN" altLang="en-US" dirty="0"/>
              <a:t>类，涉及自然要素、交通要素、位置要素以及生产生活要素。</a:t>
            </a:r>
          </a:p>
          <a:p>
            <a:endParaRPr lang="zh-CN" altLang="en-US" dirty="0"/>
          </a:p>
          <a:p>
            <a:r>
              <a:rPr lang="zh-CN" altLang="en-US" dirty="0"/>
              <a:t>以上数据统一经过预处理构成空间辅助数据集。</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kumimoji="1" lang="zh-CN" altLang="en-US" dirty="0"/>
              <a:t>我的汇报将从以下几个方面进行</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85235-1EB8-6EC1-36E8-009FF4FEF46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D33928D-6D60-DB38-2FE5-5BC021F0C263}"/>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7B93BED4-90CC-9CC8-8955-2B04DA7ED470}"/>
              </a:ext>
            </a:extLst>
          </p:cNvPr>
          <p:cNvSpPr>
            <a:spLocks noGrp="1"/>
          </p:cNvSpPr>
          <p:nvPr>
            <p:ph type="body" idx="1"/>
          </p:nvPr>
        </p:nvSpPr>
        <p:spPr/>
        <p:txBody>
          <a:bodyPr/>
          <a:lstStyle/>
          <a:p>
            <a:r>
              <a:rPr lang="zh-CN" altLang="en-US" dirty="0"/>
              <a:t>研究采用空间辅助数据共有</a:t>
            </a:r>
            <a:r>
              <a:rPr lang="en-US" altLang="zh-CN" dirty="0"/>
              <a:t>11</a:t>
            </a:r>
            <a:r>
              <a:rPr lang="zh-CN" altLang="en-US" dirty="0"/>
              <a:t>类，涉及自然要素、交通要素、位置要素以及生产生活要素。</a:t>
            </a:r>
          </a:p>
          <a:p>
            <a:endParaRPr lang="zh-CN" altLang="en-US" dirty="0"/>
          </a:p>
          <a:p>
            <a:r>
              <a:rPr lang="zh-CN" altLang="en-US" dirty="0"/>
              <a:t>以上数据统一经过预处理构成空间辅助数据集。</a:t>
            </a:r>
          </a:p>
        </p:txBody>
      </p:sp>
      <p:sp>
        <p:nvSpPr>
          <p:cNvPr id="4" name="灯片编号占位符 3">
            <a:extLst>
              <a:ext uri="{FF2B5EF4-FFF2-40B4-BE49-F238E27FC236}">
                <a16:creationId xmlns:a16="http://schemas.microsoft.com/office/drawing/2014/main" id="{92C942FB-4833-3225-50F3-AD3ADECFB8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471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基于</a:t>
            </a:r>
            <a:r>
              <a:rPr kumimoji="1" lang="en-US" altLang="zh-CN" dirty="0"/>
              <a:t>DLPS-VCA</a:t>
            </a:r>
            <a:r>
              <a:rPr kumimoji="1" lang="zh-CN" altLang="en-US" dirty="0"/>
              <a:t>模型原理，我们开发了基于真实地块和矢量元胞自动机的城市土地利用变化模拟与预测系统</a:t>
            </a:r>
            <a:r>
              <a:rPr kumimoji="1" lang="en-US" altLang="zh-CN" dirty="0" err="1"/>
              <a:t>UrbanVCA</a:t>
            </a:r>
            <a:r>
              <a:rPr kumimoji="1" lang="zh-CN" altLang="en-US" dirty="0"/>
              <a:t>。</a:t>
            </a:r>
            <a:endParaRPr kumimoji="1" lang="en-US" altLang="zh-CN" dirty="0"/>
          </a:p>
          <a:p>
            <a:endParaRPr lang="zh-CN" altLang="en-US" dirty="0"/>
          </a:p>
        </p:txBody>
      </p:sp>
      <p:sp>
        <p:nvSpPr>
          <p:cNvPr id="4" name="灯片编号占位符 3"/>
          <p:cNvSpPr>
            <a:spLocks noGrp="1"/>
          </p:cNvSpPr>
          <p:nvPr>
            <p:ph type="sldNum" sz="quarter" idx="5"/>
          </p:nvPr>
        </p:nvSpPr>
        <p:spPr/>
        <p:txBody>
          <a:bodyPr/>
          <a:lstStyle/>
          <a:p>
            <a:fld id="{9FA2091D-3905-4004-8AE7-ECCB16F2CF72}" type="slidenum">
              <a:rPr lang="zh-CN" altLang="en-US" smtClean="0"/>
              <a:t>21</a:t>
            </a:fld>
            <a:endParaRPr lang="zh-CN" altLang="en-US"/>
          </a:p>
        </p:txBody>
      </p:sp>
    </p:spTree>
    <p:extLst>
      <p:ext uri="{BB962C8B-B14F-4D97-AF65-F5344CB8AC3E}">
        <p14:creationId xmlns:p14="http://schemas.microsoft.com/office/powerpoint/2010/main" val="111530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从底层开始设计了一套全新的空间数据输入、输出、展示和漫游模块。</a:t>
            </a:r>
            <a:endParaRPr kumimoji="1" lang="en-US" altLang="zh-CN" dirty="0"/>
          </a:p>
          <a:p>
            <a:r>
              <a:rPr kumimoji="1" lang="zh-CN" altLang="en-US" dirty="0"/>
              <a:t>该软件支持多规则挖掘模型，并支持从外部导入概率和多空间变量规则挖掘处理</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AC713-BCE4-2E7B-740F-7D56246516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CB4CE5-19DB-AEE2-A61F-F7776346353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E37861A-7988-4622-748C-132C7615E96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56869BFA-AFEF-F633-6DB7-657327EBF0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2868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0802E-39BB-AD21-BF49-573A5CC48A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5270F19-26FE-1841-D385-6A2BD52A714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3AF3546-586A-30F9-C9CD-130F0F697B10}"/>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E88392CA-53EE-6948-8D94-311614902C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48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153FE-9809-16B8-00CD-608EAEFDB6C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FDE180B-B7C5-7E3B-EE58-E1B969505A0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1D3EF2F-EEB8-347B-6154-27F49D877280}"/>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796C33BA-21C4-78F3-25DE-E7F6BCAA93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9836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BB2A-2461-A8E6-700E-BE7D373263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6B5F8B7-AD90-5FFF-E017-92C3ED820C5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4F4C558-3E0F-F89E-39BB-AA9ACE17425A}"/>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4DD736AE-BB4B-D1DE-5A58-E57E802C96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1109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9EB3A-1FF9-4C62-ED42-F6C247BCF85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7F230BC-7E26-CD99-68F0-40584D482CF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D7C1AA3-534C-65FB-7719-D898FCD507FB}"/>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A51C3E4B-6948-D00C-3D12-75DDD65A8B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3823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DB12-843A-F13E-B072-84101E3A815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46CFF9F-0942-9946-0404-E5D98D5E48D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F6CB5A1-9D8F-CDC8-41A5-2306E67E1F0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1502FC81-5592-653E-46A4-DEE49F380B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4977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9132F-67A3-E501-782D-8B8C0B227F7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C02319D-5BA4-6927-F9D5-1A2C24ED0B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441D7F-B209-C70D-FC84-3DADD0CDA599}"/>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ABE6D110-001C-89E1-3B44-6118B7CD6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424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zh-CN" altLang="en-US" dirty="0"/>
              <a:t>第一部分是</a:t>
            </a:r>
            <a:r>
              <a:rPr lang="zh-CN" altLang="en-US" sz="1200" b="1" dirty="0">
                <a:latin typeface="华文中宋" panose="02010600040101010101" pitchFamily="2" charset="-122"/>
                <a:ea typeface="华文中宋" panose="02010600040101010101" pitchFamily="2" charset="-122"/>
              </a:rPr>
              <a:t>绪论部分，包括研究背景与意义，研究现状科学问题等内容</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7352C72-5C34-4E56-ADB4-51DEC8F53092}" type="slidenum">
              <a:rPr kumimoji="0" lang="zh-CN" altLang="en-US" sz="11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a:t>
            </a:fld>
            <a:endParaRPr kumimoji="0" lang="zh-CN" altLang="en-US" sz="1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96452-FA1C-55F7-4C27-9B158A6C8D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3E99B5-3527-28CC-6C8D-8A7F1D9CB0E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E836EA4-AC1E-1A16-7FE6-6AF97FEFB782}"/>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4308BA14-C43E-E80C-6ED8-771B382A17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0424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采用了</a:t>
            </a:r>
            <a:r>
              <a:rPr kumimoji="1" lang="en-US" altLang="zh-CN"/>
              <a:t>Patch-VCA </a:t>
            </a:r>
            <a:r>
              <a:rPr kumimoji="1" lang="zh-CN" altLang="en-US"/>
              <a:t>和</a:t>
            </a:r>
            <a:r>
              <a:rPr kumimoji="1" lang="en-US" altLang="zh-CN"/>
              <a:t>RFA-VCA</a:t>
            </a:r>
            <a:r>
              <a:rPr kumimoji="1" lang="zh-CN" altLang="en-US"/>
              <a:t>模型做对照，通过精度对比，证实了所提出了</a:t>
            </a:r>
            <a:r>
              <a:rPr kumimoji="1" lang="en-US" altLang="zh-CN"/>
              <a:t>DLPS-VCA</a:t>
            </a:r>
            <a:r>
              <a:rPr kumimoji="1" lang="zh-CN" altLang="en-US"/>
              <a:t>模型可以获得更高的模拟精度，更加符合城市土地利用开发模式。</a:t>
            </a:r>
            <a:endParaRPr kumimoji="1" lang="en-US" altLang="zh-CN"/>
          </a:p>
          <a:p>
            <a:r>
              <a:rPr kumimoji="1" lang="zh-CN" altLang="en-US"/>
              <a:t>右图为研究区内</a:t>
            </a:r>
            <a:r>
              <a:rPr kumimoji="1" lang="en-US" altLang="zh-CN"/>
              <a:t>4</a:t>
            </a:r>
            <a:r>
              <a:rPr kumimoji="1" lang="zh-CN" altLang="en-US"/>
              <a:t>个典型区域的对比，</a:t>
            </a:r>
            <a:r>
              <a:rPr kumimoji="1" lang="en-US" altLang="zh-CN"/>
              <a:t>DLPS</a:t>
            </a:r>
            <a:r>
              <a:rPr kumimoji="1" lang="zh-CN" altLang="en-US"/>
              <a:t>在模拟准确度和空间分布格局上与实际的土地利用格局相似。</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CC17A-1F94-1D40-06E9-1EFA2B54B87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5749938-1EC9-58B3-5426-FEF43B4A5B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3FEE306-CEB5-553C-B8F1-ACA5B6F57A8D}"/>
              </a:ext>
            </a:extLst>
          </p:cNvPr>
          <p:cNvSpPr>
            <a:spLocks noGrp="1"/>
          </p:cNvSpPr>
          <p:nvPr>
            <p:ph type="body" idx="1"/>
          </p:nvPr>
        </p:nvSpPr>
        <p:spPr/>
        <p:txBody>
          <a:bodyPr/>
          <a:lstStyle/>
          <a:p>
            <a:r>
              <a:rPr lang="zh-CN" altLang="en-US" dirty="0"/>
              <a:t>基于随机森林的</a:t>
            </a:r>
            <a:r>
              <a:rPr lang="en-US" altLang="zh-CN" dirty="0" err="1"/>
              <a:t>UrbanVCA</a:t>
            </a:r>
            <a:r>
              <a:rPr lang="zh-CN" altLang="en-US" dirty="0"/>
              <a:t>模型对深圳市土地利用模拟取得了最佳的模拟精 度，较栅格</a:t>
            </a:r>
            <a:r>
              <a:rPr lang="en-US" altLang="zh-CN" dirty="0"/>
              <a:t>CA</a:t>
            </a:r>
            <a:r>
              <a:rPr lang="zh-CN" altLang="en-US" dirty="0"/>
              <a:t>模型提高了</a:t>
            </a:r>
            <a:r>
              <a:rPr lang="en-US" altLang="zh-CN" dirty="0"/>
              <a:t>10.6%</a:t>
            </a:r>
            <a:r>
              <a:rPr lang="zh-CN" altLang="en-US" dirty="0"/>
              <a:t>。表明模型可使得城市土地利 用变化模拟更贴近现实，有效弥补栅格</a:t>
            </a:r>
            <a:r>
              <a:rPr lang="en-US" altLang="zh-CN" dirty="0"/>
              <a:t>CA </a:t>
            </a:r>
            <a:r>
              <a:rPr lang="zh-CN" altLang="en-US" dirty="0"/>
              <a:t>在精细化尺度上表达城市功能结 构变化的不足。</a:t>
            </a:r>
            <a:endParaRPr kumimoji="1" lang="zh-CN" altLang="en-US" dirty="0"/>
          </a:p>
        </p:txBody>
      </p:sp>
      <p:sp>
        <p:nvSpPr>
          <p:cNvPr id="4" name="灯片编号占位符 3">
            <a:extLst>
              <a:ext uri="{FF2B5EF4-FFF2-40B4-BE49-F238E27FC236}">
                <a16:creationId xmlns:a16="http://schemas.microsoft.com/office/drawing/2014/main" id="{E36B8024-3E82-A996-B7F7-479669DF6A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2164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384D-056A-28A0-FBD5-05D1BF9688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12F519C-B8E7-8E52-CD6E-306D1AB4546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03EF880-169B-7391-BA33-49B8E833FEE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D0D0CF6F-C266-ED05-A0DC-DE8D83814A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06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D610-5324-5FD4-5070-5D7A1C4C2C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D7B1052-D965-3C5C-DEF4-4D3D2C1C8D0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06A5BF7-0102-4DB2-A6FF-576000ADD3A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2CB024F8-CFDE-0582-5D35-40C3455DC8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99336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C64E-5AFC-2987-B2CF-3773A9AFA79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2E617F-DC31-484C-E603-FF0887DCFF5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1931840-F5FA-D320-7856-1474E1E4F4BE}"/>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B2B244BE-28D8-1CE6-9465-FE9808C23F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2353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4F189-B4F7-BEA8-C98E-C0FD913C34B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33F6AA-4201-39B9-DA6E-027A5300977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AD0533F-EF70-BE09-1D93-F483A3748786}"/>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B60083A5-B287-8F9E-441E-14C2F00B58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6140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69F0-EDF5-CFEC-7825-A48EBBF174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170E9B9-BF33-4C60-0C0F-C727ADE0E6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3D25444-608C-EBD8-37FD-C881AD55572A}"/>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1B326AA6-6CED-52B4-0B64-1D7C5513C5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996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6AB7-1FF5-75DA-31F1-DA3B5FFD5C8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038DAED-ACA2-7F47-700D-80C4A38C54A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FE8EAD-4E13-7E32-64BA-BB675C7EFDE5}"/>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1BBEA5B8-8180-6330-6B24-008296EC41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127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pPr marL="342900" indent="-342900">
              <a:lnSpc>
                <a:spcPct val="150000"/>
              </a:lnSpc>
              <a:buFont typeface="Wingdings" panose="05000000000000000000" pitchFamily="2" charset="2"/>
              <a:buChar char="Ø"/>
            </a:pPr>
            <a:r>
              <a:rPr lang="zh-CN" altLang="en-US" sz="2800" dirty="0">
                <a:latin typeface="华文中宋" panose="02010600040101010101" pitchFamily="2" charset="-122"/>
                <a:ea typeface="华文中宋" panose="02010600040101010101" pitchFamily="2" charset="-122"/>
              </a:rPr>
              <a:t>随着城市化进程的加速，土地利用变化成为全球关注的焦点，</a:t>
            </a:r>
            <a:endParaRPr lang="en-US" altLang="zh-CN" sz="2800" kern="0" dirty="0">
              <a:latin typeface="Times New Roman" panose="02020603050405020304" pitchFamily="18" charset="0"/>
              <a:ea typeface="华文中宋" panose="02010600040101010101" pitchFamily="2" charset="-122"/>
            </a:endParaRPr>
          </a:p>
          <a:p>
            <a:pPr marL="342900" indent="-342900">
              <a:lnSpc>
                <a:spcPct val="150000"/>
              </a:lnSpc>
              <a:buFont typeface="Wingdings" panose="05000000000000000000" pitchFamily="2" charset="2"/>
              <a:buChar char="Ø"/>
            </a:pPr>
            <a:r>
              <a:rPr lang="zh-CN" altLang="en-US" sz="2800" dirty="0">
                <a:solidFill>
                  <a:srgbClr val="C00000"/>
                </a:solidFill>
                <a:latin typeface="Times New Roman" panose="02020603050405020304" pitchFamily="18" charset="0"/>
                <a:ea typeface="华文中宋" panose="02010600040101010101" pitchFamily="2" charset="-122"/>
              </a:rPr>
              <a:t>土地利用变化模拟</a:t>
            </a:r>
            <a:r>
              <a:rPr lang="zh-CN" altLang="en-US" sz="2800" dirty="0">
                <a:latin typeface="Times New Roman" panose="02020603050405020304" pitchFamily="18" charset="0"/>
                <a:ea typeface="华文中宋" panose="02010600040101010101" pitchFamily="2" charset="-122"/>
              </a:rPr>
              <a:t>能够预测未来一定时期内不同情景下的土地利用结构变化趋势，判断政策对土地利用转型的影响 </a:t>
            </a:r>
            <a:r>
              <a:rPr lang="en-US" altLang="zh-CN" sz="2800" i="1" dirty="0">
                <a:solidFill>
                  <a:schemeClr val="bg1">
                    <a:lumMod val="50000"/>
                  </a:schemeClr>
                </a:solidFill>
                <a:latin typeface="Times New Roman" panose="02020603050405020304" pitchFamily="18" charset="0"/>
                <a:ea typeface="华文中宋" panose="02010600040101010101" pitchFamily="2" charset="-122"/>
              </a:rPr>
              <a:t>(</a:t>
            </a:r>
            <a:r>
              <a:rPr lang="zh-CN" altLang="en-US" sz="2800" i="1" dirty="0">
                <a:solidFill>
                  <a:schemeClr val="bg1">
                    <a:lumMod val="50000"/>
                  </a:schemeClr>
                </a:solidFill>
                <a:latin typeface="Times New Roman" panose="02020603050405020304" pitchFamily="18" charset="0"/>
                <a:ea typeface="华文中宋" panose="02010600040101010101" pitchFamily="2" charset="-122"/>
              </a:rPr>
              <a:t>黎夏等</a:t>
            </a:r>
            <a:r>
              <a:rPr lang="en-US" altLang="zh-CN" sz="2800" i="1" dirty="0">
                <a:solidFill>
                  <a:schemeClr val="bg1">
                    <a:lumMod val="50000"/>
                  </a:schemeClr>
                </a:solidFill>
                <a:latin typeface="Times New Roman" panose="02020603050405020304" pitchFamily="18" charset="0"/>
                <a:ea typeface="华文中宋" panose="02010600040101010101" pitchFamily="2" charset="-122"/>
              </a:rPr>
              <a:t>. 2017, Liu et al. 2019, Wang et al. 2023)</a:t>
            </a:r>
            <a:r>
              <a:rPr lang="zh-CN" altLang="en-US" sz="2800" dirty="0">
                <a:solidFill>
                  <a:schemeClr val="bg1">
                    <a:lumMod val="50000"/>
                  </a:schemeClr>
                </a:solidFill>
                <a:latin typeface="Times New Roman" panose="02020603050405020304" pitchFamily="18" charset="0"/>
                <a:ea typeface="华文中宋" panose="02010600040101010101" pitchFamily="2" charset="-122"/>
              </a:rPr>
              <a:t>。</a:t>
            </a:r>
            <a:endParaRPr lang="en-US" altLang="zh-CN" sz="2800" dirty="0">
              <a:solidFill>
                <a:schemeClr val="bg1">
                  <a:lumMod val="50000"/>
                </a:schemeClr>
              </a:solidFill>
              <a:latin typeface="Times New Roman" panose="02020603050405020304" pitchFamily="18" charset="0"/>
              <a:ea typeface="华文中宋" panose="02010600040101010101" pitchFamily="2" charset="-122"/>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sz="2800" dirty="0">
                <a:solidFill>
                  <a:srgbClr val="FF0000"/>
                </a:solidFill>
                <a:latin typeface="华文中宋" panose="02010600040101010101" pitchFamily="2" charset="-122"/>
                <a:ea typeface="华文中宋" panose="02010600040101010101" pitchFamily="2" charset="-122"/>
              </a:rPr>
              <a:t>元胞自动机（</a:t>
            </a:r>
            <a:r>
              <a:rPr lang="en-US" altLang="zh-CN" sz="2800" dirty="0">
                <a:solidFill>
                  <a:srgbClr val="FF0000"/>
                </a:solidFill>
                <a:latin typeface="华文中宋" panose="02010600040101010101" pitchFamily="2" charset="-122"/>
                <a:ea typeface="华文中宋" panose="02010600040101010101" pitchFamily="2" charset="-122"/>
              </a:rPr>
              <a:t>CA</a:t>
            </a:r>
            <a:r>
              <a:rPr lang="zh-CN" altLang="en-US" sz="2800" dirty="0">
                <a:solidFill>
                  <a:srgbClr val="FF0000"/>
                </a:solidFill>
                <a:latin typeface="华文中宋" panose="02010600040101010101" pitchFamily="2" charset="-122"/>
                <a:ea typeface="华文中宋" panose="02010600040101010101" pitchFamily="2" charset="-122"/>
              </a:rPr>
              <a:t>）模型</a:t>
            </a:r>
            <a:r>
              <a:rPr lang="zh-CN" altLang="en-US" sz="2800" dirty="0">
                <a:latin typeface="华文中宋" panose="02010600040101010101" pitchFamily="2" charset="-122"/>
                <a:ea typeface="华文中宋" panose="02010600040101010101" pitchFamily="2" charset="-122"/>
              </a:rPr>
              <a:t>和</a:t>
            </a:r>
            <a:r>
              <a:rPr lang="zh-CN" altLang="en-US" sz="2800" dirty="0">
                <a:solidFill>
                  <a:srgbClr val="FF0000"/>
                </a:solidFill>
                <a:latin typeface="华文中宋" panose="02010600040101010101" pitchFamily="2" charset="-122"/>
                <a:ea typeface="华文中宋" panose="02010600040101010101" pitchFamily="2" charset="-122"/>
              </a:rPr>
              <a:t>马尔可夫模型</a:t>
            </a:r>
            <a:r>
              <a:rPr lang="zh-CN" altLang="en-US" sz="2800" dirty="0">
                <a:latin typeface="华文中宋" panose="02010600040101010101" pitchFamily="2" charset="-122"/>
                <a:ea typeface="华文中宋" panose="02010600040101010101" pitchFamily="2" charset="-122"/>
              </a:rPr>
              <a:t>能够模拟和预测土地利用变化</a:t>
            </a:r>
            <a:r>
              <a:rPr lang="zh-CN" altLang="en-US" sz="2800" i="1" dirty="0">
                <a:solidFill>
                  <a:schemeClr val="bg1">
                    <a:lumMod val="50000"/>
                  </a:schemeClr>
                </a:solidFill>
                <a:latin typeface="Times New Roman" panose="02020603050405020304" pitchFamily="18" charset="0"/>
                <a:ea typeface="华文中宋" panose="02010600040101010101" pitchFamily="2" charset="-122"/>
              </a:rPr>
              <a:t>（</a:t>
            </a:r>
            <a:r>
              <a:rPr lang="en-US" altLang="zh-CN" sz="2800" i="1" dirty="0">
                <a:solidFill>
                  <a:schemeClr val="bg1">
                    <a:lumMod val="50000"/>
                  </a:schemeClr>
                </a:solidFill>
                <a:latin typeface="Times New Roman" panose="02020603050405020304" pitchFamily="18" charset="0"/>
                <a:ea typeface="华文中宋" panose="02010600040101010101" pitchFamily="2" charset="-122"/>
              </a:rPr>
              <a:t>Wang et al.2023</a:t>
            </a:r>
            <a:r>
              <a:rPr lang="zh-CN" altLang="en-US" sz="2800" i="1" dirty="0">
                <a:solidFill>
                  <a:schemeClr val="bg1">
                    <a:lumMod val="50000"/>
                  </a:schemeClr>
                </a:solidFill>
                <a:latin typeface="Times New Roman" panose="02020603050405020304" pitchFamily="18" charset="0"/>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a:t>
            </a:r>
            <a:endParaRPr lang="en-US" altLang="zh-CN" sz="2800" dirty="0">
              <a:solidFill>
                <a:schemeClr val="bg1">
                  <a:lumMod val="50000"/>
                </a:schemeClr>
              </a:solidFill>
              <a:latin typeface="Times New Roman" panose="02020603050405020304" pitchFamily="18" charset="0"/>
              <a:ea typeface="华文中宋" panose="02010600040101010101" pitchFamily="2" charset="-122"/>
            </a:endParaRPr>
          </a:p>
          <a:p>
            <a:pPr marL="457200" marR="0" lvl="1" indent="0" algn="l" defTabSz="914400" rtl="0" eaLnBrk="1" fontAlgn="base" latinLnBrk="0" hangingPunct="1">
              <a:lnSpc>
                <a:spcPct val="150000"/>
              </a:lnSpc>
              <a:spcBef>
                <a:spcPct val="30000"/>
              </a:spcBef>
              <a:spcAft>
                <a:spcPct val="0"/>
              </a:spcAft>
              <a:buClrTx/>
              <a:buSzTx/>
              <a:buFont typeface="Wingdings" panose="05000000000000000000" pitchFamily="2" charset="2"/>
              <a:buNone/>
              <a:defRPr/>
            </a:pPr>
            <a:endParaRPr lang="en-US" altLang="zh-CN" sz="2800" dirty="0">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E1558-C5EA-7DE9-E6B4-B34AFA89702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40F51C-3032-34FE-098F-C6CADB40196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C9D4B3C-A27B-3C31-7B26-1D79A5BA5B2F}"/>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82486EC3-A550-4CEF-93F3-5BD9734B4C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923958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D1802-C36C-933A-90B0-A678021E17E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007169-78F5-7791-D099-8D0616726CEC}"/>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4D3AE6F0-E69D-52D4-474B-29004E7E063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zh-CN" altLang="en-US" dirty="0"/>
              <a:t>第一部分是</a:t>
            </a:r>
            <a:r>
              <a:rPr lang="zh-CN" altLang="en-US" sz="1200" b="1" dirty="0">
                <a:latin typeface="华文中宋" panose="02010600040101010101" pitchFamily="2" charset="-122"/>
                <a:ea typeface="华文中宋" panose="02010600040101010101" pitchFamily="2" charset="-122"/>
              </a:rPr>
              <a:t>绪论部分，包括研究背景与意义，研究现状科学问题等内容</a:t>
            </a:r>
          </a:p>
        </p:txBody>
      </p:sp>
      <p:sp>
        <p:nvSpPr>
          <p:cNvPr id="4" name="灯片编号占位符 3">
            <a:extLst>
              <a:ext uri="{FF2B5EF4-FFF2-40B4-BE49-F238E27FC236}">
                <a16:creationId xmlns:a16="http://schemas.microsoft.com/office/drawing/2014/main" id="{0BD57A5A-D00E-1AE9-521E-20BFBA77DA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7352C72-5C34-4E56-ADB4-51DEC8F53092}" type="slidenum">
              <a:rPr kumimoji="0" lang="zh-CN" altLang="en-US" sz="11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41</a:t>
            </a:fld>
            <a:endParaRPr kumimoji="0" lang="zh-CN" altLang="en-US" sz="1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28000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9E89A-ED9A-DC62-7F8E-511BF8126C3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CE724B-FBDB-FA94-ED3B-59FC9CF79C5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A646BF6-7F98-01DE-B454-403E42A121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Inter"/>
              </a:rPr>
              <a:t>VCA</a:t>
            </a:r>
            <a:r>
              <a:rPr lang="zh-CN" altLang="en-US" b="0" i="0" dirty="0">
                <a:effectLst/>
                <a:latin typeface="Inter"/>
              </a:rPr>
              <a:t>模型以地块级精细化模拟为核心，兼具高精度、多场景适应性，为城市可持续发展提供了强大的技术工具与决策支持</a:t>
            </a:r>
            <a:endParaRPr lang="zh-CN" altLang="en-US" dirty="0">
              <a:solidFill>
                <a:srgbClr val="060607"/>
              </a:solidFill>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solidFill>
                <a:srgbClr val="060607"/>
              </a:solidFill>
              <a:latin typeface="Times New Roman" panose="02020603050405020304" pitchFamily="18" charset="0"/>
              <a:ea typeface="华文中宋" panose="02010600040101010101" pitchFamily="2" charset="-122"/>
            </a:endParaRPr>
          </a:p>
        </p:txBody>
      </p:sp>
      <p:sp>
        <p:nvSpPr>
          <p:cNvPr id="4" name="灯片编号占位符 3">
            <a:extLst>
              <a:ext uri="{FF2B5EF4-FFF2-40B4-BE49-F238E27FC236}">
                <a16:creationId xmlns:a16="http://schemas.microsoft.com/office/drawing/2014/main" id="{5B719DCE-2288-37F7-AA4F-E2F88BAFC4DF}"/>
              </a:ext>
            </a:extLst>
          </p:cNvPr>
          <p:cNvSpPr>
            <a:spLocks noGrp="1"/>
          </p:cNvSpPr>
          <p:nvPr>
            <p:ph type="sldNum" sz="quarter" idx="5"/>
          </p:nvPr>
        </p:nvSpPr>
        <p:spPr/>
        <p:txBody>
          <a:bodyPr/>
          <a:lstStyle/>
          <a:p>
            <a:fld id="{9FA2091D-3905-4004-8AE7-ECCB16F2CF72}" type="slidenum">
              <a:rPr lang="zh-CN" altLang="en-US" smtClean="0"/>
              <a:t>42</a:t>
            </a:fld>
            <a:endParaRPr lang="zh-CN" altLang="en-US"/>
          </a:p>
        </p:txBody>
      </p:sp>
    </p:spTree>
    <p:extLst>
      <p:ext uri="{BB962C8B-B14F-4D97-AF65-F5344CB8AC3E}">
        <p14:creationId xmlns:p14="http://schemas.microsoft.com/office/powerpoint/2010/main" val="1113442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4AE4-6F6D-8970-2E31-B14D393885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0CE3EB-BDB9-267E-8E82-19915D400CC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01836CA-AD8B-363A-4221-FAE670E65E43}"/>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38E477BE-3E41-6ED1-8D35-E9857609A9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4572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E036F-B2A7-A28F-68DE-37DCB6D3192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88F818-A392-2331-8586-052F8788871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FF4BF82-A914-B8FA-00F4-061864165A0A}"/>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64C87596-5CDF-E3FE-030E-05025C4F2A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884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41A17-A60E-9289-0B9C-767FD84C61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8B826C-CF52-73CC-7D8B-F22353C5A1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6B05407-13D6-FB0D-3B9C-72AB13CADE0B}"/>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867CF15C-B5FF-6E43-72A4-900C2274C0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91F40-3A5B-4F1A-955E-97E378248A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66651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7A81-7311-7647-C5D5-1B5E9B1254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43329F-6442-9F49-64A3-E2813DB85144}"/>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A4F34ACD-9A27-297A-DAC6-02839050490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C5DDEF1-B3C6-8BF5-BD81-FAD4D4FC33C9}"/>
              </a:ext>
            </a:extLst>
          </p:cNvPr>
          <p:cNvSpPr>
            <a:spLocks noGrp="1"/>
          </p:cNvSpPr>
          <p:nvPr>
            <p:ph type="sldNum" sz="quarter" idx="5"/>
          </p:nvPr>
        </p:nvSpPr>
        <p:spPr/>
        <p:txBody>
          <a:bodyPr/>
          <a:lstStyle/>
          <a:p>
            <a:fld id="{A9A0EA98-5831-4853-B862-C702E6EB345C}" type="slidenum">
              <a:rPr lang="en-US" smtClean="0"/>
              <a:t>47</a:t>
            </a:fld>
            <a:endParaRPr lang="en-US"/>
          </a:p>
        </p:txBody>
      </p:sp>
    </p:spTree>
    <p:extLst>
      <p:ext uri="{BB962C8B-B14F-4D97-AF65-F5344CB8AC3E}">
        <p14:creationId xmlns:p14="http://schemas.microsoft.com/office/powerpoint/2010/main" val="298253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zh-CN" altLang="en-US" dirty="0"/>
              <a:t>研究现状</a:t>
            </a:r>
            <a:r>
              <a:rPr lang="en-US" altLang="zh-CN" dirty="0"/>
              <a:t>-</a:t>
            </a:r>
            <a:r>
              <a:rPr lang="zh-CN" altLang="en-US" dirty="0"/>
              <a:t>元胞自动机基础介绍</a:t>
            </a:r>
            <a:endParaRPr lang="en-US" altLang="zh-CN" dirty="0"/>
          </a:p>
          <a:p>
            <a:r>
              <a:rPr lang="zh-CN" altLang="en-US" dirty="0"/>
              <a:t>首先，为大家介绍元胞自动机的相关概念。元胞自动机（</a:t>
            </a:r>
            <a:r>
              <a:rPr lang="en-US" altLang="zh-CN" dirty="0"/>
              <a:t>Cellular Automata, CA</a:t>
            </a:r>
            <a:r>
              <a:rPr lang="zh-CN" altLang="en-US" dirty="0"/>
              <a:t>）是一种时间、空间、状态都离散的模型，由元胞、状态、邻域、转换规则组成，具有强大的空间建模和计算能力，能够模拟具有时空特征的复杂动态系统。</a:t>
            </a:r>
            <a:endParaRPr lang="en-US" altLang="zh-CN" dirty="0"/>
          </a:p>
          <a:p>
            <a:r>
              <a:rPr lang="zh-CN" altLang="en-US" sz="1200" dirty="0">
                <a:latin typeface="Times New Roman" panose="02020603050405020304" pitchFamily="18" charset="0"/>
                <a:ea typeface="华文中宋" panose="02010600040101010101" pitchFamily="2" charset="-122"/>
                <a:cs typeface="Times New Roman" panose="02020603050405020304" pitchFamily="18" charset="0"/>
              </a:rPr>
              <a:t>生命游戏模型是一种经典的</a:t>
            </a:r>
            <a:r>
              <a:rPr lang="zh-CN" altLang="en-US" sz="12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元胞自动机（</a:t>
            </a:r>
            <a:r>
              <a:rPr lang="en-US" altLang="zh-CN" sz="12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Cellular Automata, CA</a:t>
            </a:r>
            <a:r>
              <a:rPr lang="zh-CN" altLang="en-US" sz="12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）模型 </a:t>
            </a:r>
            <a:r>
              <a:rPr lang="zh-CN" altLang="en-US" sz="1200" dirty="0">
                <a:latin typeface="Times New Roman" panose="02020603050405020304" pitchFamily="18" charset="0"/>
                <a:ea typeface="华文中宋" panose="0201060004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8731-BE4A-C7EC-51C3-DB0F4300D9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B8CEC5-A1F0-B1BA-733E-53100B08E958}"/>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51CC06BC-8B51-C6AA-D092-5E11E85436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目前，在土地利用变化模拟研究，元胞自动机已有较多使用与发展。主要分为栅格</a:t>
            </a:r>
            <a:r>
              <a:rPr lang="en-US" altLang="zh-CN" dirty="0"/>
              <a:t>CA</a:t>
            </a:r>
            <a:r>
              <a:rPr lang="zh-CN" altLang="en-US" dirty="0"/>
              <a:t>与矢量</a:t>
            </a:r>
            <a:r>
              <a:rPr lang="en-US" altLang="zh-CN" dirty="0"/>
              <a:t>CA</a:t>
            </a:r>
            <a:r>
              <a:rPr lang="zh-CN" altLang="en-US" dirty="0"/>
              <a:t>两大类。栅格</a:t>
            </a:r>
            <a:r>
              <a:rPr lang="en-US" altLang="zh-CN" dirty="0"/>
              <a:t>CA</a:t>
            </a:r>
            <a:r>
              <a:rPr lang="zh-CN" altLang="en-US" dirty="0"/>
              <a:t>中，</a:t>
            </a:r>
            <a:r>
              <a:rPr lang="en-US" altLang="zh-CN"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Verburg</a:t>
            </a:r>
            <a:r>
              <a:rPr lang="zh-CN" altLang="en-US"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在</a:t>
            </a:r>
            <a:r>
              <a:rPr lang="en-US" altLang="zh-CN"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2002</a:t>
            </a:r>
            <a:r>
              <a:rPr lang="zh-CN" altLang="en-US"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年</a:t>
            </a:r>
            <a:r>
              <a:rPr lang="zh-CN" altLang="en-US" sz="1200" b="0" u="none" strike="noStrike" baseline="0" dirty="0">
                <a:effectLst/>
                <a:latin typeface="Times New Roman" panose="02020603050405020304" pitchFamily="18" charset="0"/>
                <a:ea typeface="华文中宋" panose="02010600040101010101" pitchFamily="2" charset="-122"/>
              </a:rPr>
              <a:t>提出了一种用于</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区域尺度</a:t>
            </a:r>
            <a:r>
              <a:rPr lang="zh-CN" altLang="en-US" sz="1200" b="0" u="none" strike="noStrike" baseline="0" dirty="0">
                <a:effectLst/>
                <a:latin typeface="Times New Roman" panose="02020603050405020304" pitchFamily="18" charset="0"/>
                <a:ea typeface="华文中宋" panose="02010600040101010101" pitchFamily="2" charset="-122"/>
              </a:rPr>
              <a:t>的</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动态、空间显式</a:t>
            </a:r>
            <a:r>
              <a:rPr lang="zh-CN" altLang="en-US" sz="1200" b="0" u="none" strike="noStrike" baseline="0" dirty="0">
                <a:effectLst/>
                <a:latin typeface="Times New Roman" panose="02020603050405020304" pitchFamily="18" charset="0"/>
                <a:ea typeface="华文中宋" panose="02010600040101010101" pitchFamily="2" charset="-122"/>
              </a:rPr>
              <a:t>的土地利用变化模型：</a:t>
            </a:r>
            <a:r>
              <a:rPr lang="en-US" altLang="zh-CN" sz="1200" b="0" u="none" strike="noStrike" baseline="0" dirty="0">
                <a:effectLst/>
                <a:latin typeface="Times New Roman" panose="02020603050405020304" pitchFamily="18" charset="0"/>
                <a:ea typeface="华文中宋" panose="02010600040101010101" pitchFamily="2" charset="-122"/>
              </a:rPr>
              <a:t>CLUE-S,</a:t>
            </a:r>
            <a:r>
              <a:rPr lang="zh-CN" altLang="en-US" sz="1200" b="0" u="none" strike="noStrike" baseline="0" dirty="0">
                <a:effectLst/>
                <a:latin typeface="Times New Roman" panose="02020603050405020304" pitchFamily="18" charset="0"/>
                <a:ea typeface="华文中宋" panose="02010600040101010101" pitchFamily="2" charset="-122"/>
              </a:rPr>
              <a:t>但该模型通常采用固定的转换规则</a:t>
            </a:r>
            <a:r>
              <a:rPr lang="en-US" altLang="zh-CN" sz="1200" b="0" u="none" strike="noStrike" baseline="0" dirty="0">
                <a:effectLst/>
                <a:latin typeface="Times New Roman" panose="02020603050405020304" pitchFamily="18" charset="0"/>
                <a:ea typeface="华文中宋" panose="02010600040101010101" pitchFamily="2" charset="-122"/>
              </a:rPr>
              <a:t>.</a:t>
            </a:r>
            <a:endParaRPr lang="en-US" altLang="zh-CN" sz="1200" b="0" i="0" u="none" strike="noStrike" baseline="0" dirty="0">
              <a:solidFill>
                <a:srgbClr val="000000"/>
              </a:solidFill>
              <a:effectLst/>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经典的</a:t>
            </a: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CA-Markov</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模型</a:t>
            </a:r>
            <a:r>
              <a:rPr lang="zh-CN" altLang="en-US" sz="1200" b="0" u="none" strike="noStrike" baseline="0" dirty="0">
                <a:effectLst/>
                <a:latin typeface="Times New Roman" panose="02020603050405020304" pitchFamily="18" charset="0"/>
                <a:ea typeface="华文中宋" panose="02010600040101010101" pitchFamily="2" charset="-122"/>
              </a:rPr>
              <a:t>采用马尔可夫链分析不同土地利用类型之间的</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转移概率</a:t>
            </a:r>
            <a:r>
              <a:rPr lang="zh-CN" altLang="en-US" sz="1200" b="0" u="none" strike="noStrike" baseline="0" dirty="0">
                <a:effectLst/>
                <a:latin typeface="Times New Roman" panose="02020603050405020304" pitchFamily="18" charset="0"/>
                <a:ea typeface="华文中宋" panose="02010600040101010101" pitchFamily="2" charset="-122"/>
              </a:rPr>
              <a:t>和</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面积</a:t>
            </a:r>
            <a:r>
              <a:rPr lang="zh-CN" altLang="en-US" sz="1200" b="0" u="none" strike="noStrike" baseline="0" dirty="0">
                <a:effectLst/>
                <a:latin typeface="Times New Roman" panose="02020603050405020304" pitchFamily="18" charset="0"/>
                <a:ea typeface="华文中宋" panose="02010600040101010101" pitchFamily="2" charset="-122"/>
              </a:rPr>
              <a:t>，并利用元胞自动机（</a:t>
            </a:r>
            <a:r>
              <a:rPr lang="en-US" altLang="zh-CN" sz="1200" b="0" u="none" strike="noStrike" baseline="0" dirty="0">
                <a:effectLst/>
                <a:latin typeface="Times New Roman" panose="02020603050405020304" pitchFamily="18" charset="0"/>
                <a:ea typeface="华文中宋" panose="02010600040101010101" pitchFamily="2" charset="-122"/>
              </a:rPr>
              <a:t>CA</a:t>
            </a:r>
            <a:r>
              <a:rPr lang="zh-CN" altLang="en-US" sz="1200" b="0" u="none" strike="noStrike" baseline="0" dirty="0">
                <a:effectLst/>
                <a:latin typeface="Times New Roman" panose="02020603050405020304" pitchFamily="18" charset="0"/>
                <a:ea typeface="华文中宋" panose="02010600040101010101" pitchFamily="2" charset="-122"/>
              </a:rPr>
              <a:t>）</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模拟其空间分布和扩展</a:t>
            </a:r>
            <a:r>
              <a:rPr lang="en-US" altLang="zh-CN" sz="1200" b="0" u="none" strike="noStrike" baseline="0" dirty="0">
                <a:solidFill>
                  <a:srgbClr val="FF0000"/>
                </a:solidFill>
                <a:effectLst/>
                <a:latin typeface="Times New Roman" panose="02020603050405020304" pitchFamily="18" charset="0"/>
                <a:ea typeface="华文中宋" panose="02010600040101010101" pitchFamily="2" charset="-122"/>
              </a:rPr>
              <a:t>.</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它具有简单性、灵活性和效率高的优点因此得到了广泛的应用。</a:t>
            </a:r>
            <a:endParaRPr lang="en-US" altLang="zh-CN" sz="1200" b="0" u="none" strike="noStrike" baseline="0" dirty="0">
              <a:solidFill>
                <a:srgbClr val="FF0000"/>
              </a:solidFill>
              <a:effectLst/>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solidFill>
                  <a:srgbClr val="FF0000"/>
                </a:solidFill>
                <a:effectLst/>
                <a:latin typeface="Times New Roman" panose="02020603050405020304" pitchFamily="18" charset="0"/>
                <a:ea typeface="华文中宋" panose="02010600040101010101" pitchFamily="2" charset="-122"/>
              </a:rPr>
              <a:t>1987</a:t>
            </a:r>
            <a:r>
              <a:rPr lang="zh-CN" altLang="en-US" sz="1200" b="0" i="0" u="none" strike="noStrike" baseline="0" dirty="0">
                <a:solidFill>
                  <a:srgbClr val="FF0000"/>
                </a:solidFill>
                <a:effectLst/>
                <a:latin typeface="Times New Roman" panose="02020603050405020304" pitchFamily="18" charset="0"/>
                <a:ea typeface="华文中宋" panose="02010600040101010101" pitchFamily="2" charset="-122"/>
              </a:rPr>
              <a:t>年，</a:t>
            </a:r>
            <a:r>
              <a:rPr lang="zh-CN" altLang="en-US" sz="1200" b="0" u="none"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美国克拉克大学实验室，</a:t>
            </a:r>
            <a:r>
              <a:rPr lang="zh-CN" altLang="en-US" sz="1200" b="0" u="none" strike="noStrike" baseline="0" dirty="0">
                <a:effectLst/>
                <a:latin typeface="Times New Roman" panose="02020603050405020304" pitchFamily="18" charset="0"/>
                <a:ea typeface="华文中宋" panose="02010600040101010101" pitchFamily="2" charset="-122"/>
              </a:rPr>
              <a:t>采用马尔可夫链分析不同土地利用类型之间的</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转移概率</a:t>
            </a:r>
            <a:r>
              <a:rPr lang="zh-CN" altLang="en-US" sz="1200" b="0" u="none" strike="noStrike" baseline="0" dirty="0">
                <a:effectLst/>
                <a:latin typeface="Times New Roman" panose="02020603050405020304" pitchFamily="18" charset="0"/>
                <a:ea typeface="华文中宋" panose="02010600040101010101" pitchFamily="2" charset="-122"/>
              </a:rPr>
              <a:t>和</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面积</a:t>
            </a:r>
            <a:r>
              <a:rPr lang="zh-CN" altLang="en-US" sz="1200" b="0" u="none" strike="noStrike" baseline="0" dirty="0">
                <a:effectLst/>
                <a:latin typeface="Times New Roman" panose="02020603050405020304" pitchFamily="18" charset="0"/>
                <a:ea typeface="华文中宋" panose="02010600040101010101" pitchFamily="2" charset="-122"/>
              </a:rPr>
              <a:t>，并利用元胞自动机（</a:t>
            </a:r>
            <a:r>
              <a:rPr lang="en-US" altLang="zh-CN" sz="1200" b="0" u="none" strike="noStrike" baseline="0" dirty="0">
                <a:effectLst/>
                <a:latin typeface="Times New Roman" panose="02020603050405020304" pitchFamily="18" charset="0"/>
                <a:ea typeface="华文中宋" panose="02010600040101010101" pitchFamily="2" charset="-122"/>
              </a:rPr>
              <a:t>CA</a:t>
            </a:r>
            <a:r>
              <a:rPr lang="zh-CN" altLang="en-US" sz="1200" b="0" u="none" strike="noStrike" baseline="0" dirty="0">
                <a:effectLst/>
                <a:latin typeface="Times New Roman" panose="02020603050405020304" pitchFamily="18" charset="0"/>
                <a:ea typeface="华文中宋" panose="02010600040101010101" pitchFamily="2" charset="-122"/>
              </a:rPr>
              <a:t>）</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模拟其空间分布和扩展</a:t>
            </a:r>
            <a:endParaRPr lang="en-US" altLang="zh-CN"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solidFill>
                  <a:srgbClr val="FF0000"/>
                </a:solidFill>
                <a:effectLst/>
                <a:latin typeface="Times New Roman" panose="02020603050405020304" pitchFamily="18" charset="0"/>
                <a:ea typeface="华文中宋" panose="02010600040101010101" pitchFamily="2" charset="-122"/>
              </a:rPr>
              <a:t>2002</a:t>
            </a:r>
            <a:r>
              <a:rPr lang="zh-CN" altLang="en-US" sz="1200" b="0" i="0" u="none" strike="noStrike" baseline="0" dirty="0">
                <a:solidFill>
                  <a:srgbClr val="FF0000"/>
                </a:solidFill>
                <a:effectLst/>
                <a:latin typeface="Times New Roman" panose="02020603050405020304" pitchFamily="18" charset="0"/>
                <a:ea typeface="华文中宋" panose="02010600040101010101" pitchFamily="2" charset="-122"/>
              </a:rPr>
              <a:t>年</a:t>
            </a:r>
            <a:r>
              <a:rPr lang="en-US" altLang="zh-CN" sz="1200" b="0" i="0" u="none" strike="noStrike" baseline="0" dirty="0">
                <a:solidFill>
                  <a:srgbClr val="FF0000"/>
                </a:solidFill>
                <a:effectLst/>
                <a:latin typeface="Times New Roman" panose="02020603050405020304" pitchFamily="18" charset="0"/>
                <a:ea typeface="华文中宋" panose="02010600040101010101" pitchFamily="2" charset="-122"/>
              </a:rPr>
              <a:t>V</a:t>
            </a:r>
            <a:r>
              <a:rPr lang="zh-CN" altLang="en-US" sz="1200" b="0" i="0" u="none" strike="noStrike" baseline="0" dirty="0">
                <a:solidFill>
                  <a:srgbClr val="FF0000"/>
                </a:solidFill>
                <a:effectLst/>
                <a:latin typeface="Times New Roman" panose="02020603050405020304" pitchFamily="18" charset="0"/>
                <a:ea typeface="华文中宋" panose="02010600040101010101" pitchFamily="2" charset="-122"/>
              </a:rPr>
              <a:t>等人</a:t>
            </a:r>
            <a:r>
              <a:rPr lang="zh-CN" altLang="en-US" sz="1200" b="0" u="none" strike="noStrike" baseline="0" dirty="0">
                <a:effectLst/>
                <a:latin typeface="Times New Roman" panose="02020603050405020304" pitchFamily="18" charset="0"/>
                <a:ea typeface="华文中宋" panose="02010600040101010101" pitchFamily="2" charset="-122"/>
              </a:rPr>
              <a:t>提出了一种用于</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区域尺度</a:t>
            </a:r>
            <a:r>
              <a:rPr lang="zh-CN" altLang="en-US" sz="1200" b="0" u="none" strike="noStrike" baseline="0" dirty="0">
                <a:effectLst/>
                <a:latin typeface="Times New Roman" panose="02020603050405020304" pitchFamily="18" charset="0"/>
                <a:ea typeface="华文中宋" panose="02010600040101010101" pitchFamily="2" charset="-122"/>
              </a:rPr>
              <a:t>的</a:t>
            </a:r>
            <a:r>
              <a:rPr lang="zh-CN" altLang="en-US" sz="1200" b="0" u="none" strike="noStrike" baseline="0" dirty="0">
                <a:solidFill>
                  <a:srgbClr val="FF0000"/>
                </a:solidFill>
                <a:effectLst/>
                <a:latin typeface="Times New Roman" panose="02020603050405020304" pitchFamily="18" charset="0"/>
                <a:ea typeface="华文中宋" panose="02010600040101010101" pitchFamily="2" charset="-122"/>
              </a:rPr>
              <a:t>动态、空间显式</a:t>
            </a:r>
            <a:r>
              <a:rPr lang="zh-CN" altLang="en-US" sz="1200" b="0" u="none" strike="noStrike" baseline="0" dirty="0">
                <a:effectLst/>
                <a:latin typeface="Times New Roman" panose="02020603050405020304" pitchFamily="18" charset="0"/>
                <a:ea typeface="华文中宋" panose="02010600040101010101" pitchFamily="2" charset="-122"/>
              </a:rPr>
              <a:t>的土地利用变化模型，但该模型</a:t>
            </a:r>
            <a:r>
              <a:rPr lang="en-US" altLang="zh-CN" sz="1200" b="0" u="none" strike="noStrike" baseline="0" dirty="0">
                <a:effectLst/>
                <a:latin typeface="Times New Roman" panose="02020603050405020304" pitchFamily="18" charset="0"/>
                <a:ea typeface="华文中宋" panose="02010600040101010101" pitchFamily="2" charset="-122"/>
              </a:rPr>
              <a:t>(</a:t>
            </a:r>
            <a:r>
              <a:rPr lang="zh-CN" altLang="en-US" sz="1200" b="0" u="none" strike="noStrike" baseline="0" dirty="0">
                <a:effectLst/>
                <a:latin typeface="Times New Roman" panose="02020603050405020304" pitchFamily="18" charset="0"/>
                <a:ea typeface="华文中宋" panose="02010600040101010101" pitchFamily="2" charset="-122"/>
              </a:rPr>
              <a:t>通常采用固定的转换规则</a:t>
            </a:r>
            <a:r>
              <a:rPr lang="en-US" altLang="zh-CN" sz="1200" b="0" u="none" strike="noStrike" baseline="0" dirty="0">
                <a:effectLst/>
                <a:latin typeface="Times New Roman" panose="02020603050405020304" pitchFamily="18" charset="0"/>
                <a:ea typeface="华文中宋" panose="02010600040101010101" pitchFamily="2" charset="-122"/>
              </a:rPr>
              <a:t>)</a:t>
            </a:r>
            <a:r>
              <a:rPr lang="zh-CN" altLang="en-US" sz="1200" b="0" u="none" strike="noStrike" baseline="0" dirty="0">
                <a:effectLst/>
                <a:latin typeface="Times New Roman" panose="02020603050405020304" pitchFamily="18" charset="0"/>
                <a:ea typeface="华文中宋" panose="02010600040101010101" pitchFamily="2" charset="-122"/>
              </a:rPr>
              <a:t>。</a:t>
            </a:r>
            <a:endParaRPr lang="zh-CN" altLang="en-US" sz="1200" b="0" i="0" u="none" strike="noStrike" baseline="0" dirty="0">
              <a:solidFill>
                <a:srgbClr val="000000"/>
              </a:solidFill>
              <a:effectLst/>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2017</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年</a:t>
            </a: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a:t>
            </a:r>
            <a:r>
              <a:rPr lang="en-US" altLang="zh-CN" sz="1200" b="0" i="0" u="none" strike="noStrike" kern="1200" baseline="0" dirty="0" err="1">
                <a:solidFill>
                  <a:srgbClr val="000000"/>
                </a:solidFill>
                <a:effectLst/>
                <a:latin typeface="Times New Roman" panose="02020603050405020304" pitchFamily="18" charset="0"/>
                <a:ea typeface="华文中宋" panose="02010600040101010101" pitchFamily="2" charset="-122"/>
                <a:cs typeface="+mn-cs"/>
              </a:rPr>
              <a:t>liu</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等人</a:t>
            </a:r>
            <a:r>
              <a:rPr lang="zh-CN" altLang="en-US" dirty="0">
                <a:effectLst/>
              </a:rPr>
              <a:t>提出了一种</a:t>
            </a:r>
            <a:r>
              <a:rPr lang="en-US" altLang="zh-CN" dirty="0">
                <a:effectLst/>
              </a:rPr>
              <a:t>FLUS</a:t>
            </a:r>
            <a:r>
              <a:rPr lang="zh-CN" altLang="en-US" dirty="0">
                <a:effectLst/>
              </a:rPr>
              <a:t>模型，该模型将的系统动力学和元胞自动机相互耦合，能够明确模拟多个土地利用变化的长期空间轨迹。</a:t>
            </a:r>
            <a:endParaRPr lang="en-US" altLang="zh-CN"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2021</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年</a:t>
            </a: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,liang</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等人提出了</a:t>
            </a: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PLUS</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模型</a:t>
            </a: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该模型集成了土地扩张分析策略和基于多类型随机地块种子的</a:t>
            </a: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CA</a:t>
            </a:r>
            <a:r>
              <a:rPr lang="zh-CN" altLang="en-US"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模型</a:t>
            </a:r>
            <a:r>
              <a:rPr lang="en-US" altLang="zh-CN" sz="12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a:t>
            </a:r>
            <a:r>
              <a:rPr lang="zh-CN" altLang="en-US" dirty="0"/>
              <a:t> 目前</a:t>
            </a:r>
            <a:r>
              <a:rPr lang="en-US" altLang="zh-CN" dirty="0"/>
              <a:t>,</a:t>
            </a:r>
            <a:r>
              <a:rPr lang="en-US" altLang="zh-CN" sz="1200" b="0" kern="1200" baseline="0" dirty="0">
                <a:solidFill>
                  <a:srgbClr val="FF0000"/>
                </a:solidFill>
                <a:latin typeface="Times New Roman" panose="02020603050405020304" pitchFamily="18" charset="0"/>
                <a:ea typeface="华文中宋" panose="02010600040101010101" pitchFamily="2" charset="-122"/>
                <a:cs typeface="+mn-cs"/>
              </a:rPr>
              <a:t>PLUS</a:t>
            </a:r>
            <a:r>
              <a:rPr lang="zh-CN" altLang="en-US" sz="1200" b="0" kern="1200" baseline="0" dirty="0">
                <a:solidFill>
                  <a:srgbClr val="FF0000"/>
                </a:solidFill>
                <a:latin typeface="Times New Roman" panose="02020603050405020304" pitchFamily="18" charset="0"/>
                <a:ea typeface="华文中宋" panose="02010600040101010101" pitchFamily="2" charset="-122"/>
                <a:cs typeface="+mn-cs"/>
              </a:rPr>
              <a:t>模型</a:t>
            </a:r>
            <a:r>
              <a:rPr lang="zh-CN" altLang="en-US" sz="1200" b="0" kern="1200" baseline="0" dirty="0">
                <a:latin typeface="Times New Roman" panose="02020603050405020304" pitchFamily="18" charset="0"/>
                <a:ea typeface="华文中宋" panose="02010600040101010101" pitchFamily="2" charset="-122"/>
                <a:cs typeface="+mn-cs"/>
              </a:rPr>
              <a:t>是</a:t>
            </a:r>
            <a:r>
              <a:rPr lang="zh-CN" altLang="en-US" sz="1200" b="0" kern="1200" baseline="0" dirty="0">
                <a:solidFill>
                  <a:srgbClr val="FF0000"/>
                </a:solidFill>
                <a:latin typeface="Times New Roman" panose="02020603050405020304" pitchFamily="18" charset="0"/>
                <a:ea typeface="华文中宋" panose="02010600040101010101" pitchFamily="2" charset="-122"/>
                <a:cs typeface="+mn-cs"/>
              </a:rPr>
              <a:t>主流的栅格级别的土地利用模拟模型</a:t>
            </a:r>
            <a:endParaRPr lang="en-US" altLang="zh-CN" sz="1200" b="0" kern="1200" baseline="0" dirty="0">
              <a:solidFill>
                <a:srgbClr val="FF0000"/>
              </a:solidFill>
              <a:latin typeface="Times New Roman" panose="02020603050405020304" pitchFamily="18" charset="0"/>
              <a:ea typeface="华文中宋" panose="0201060004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中宋" panose="02010600040101010101" pitchFamily="2" charset="-122"/>
                <a:ea typeface="华文中宋" panose="02010600040101010101" pitchFamily="2" charset="-122"/>
              </a:rPr>
              <a:t>但是由于土地利用特征</a:t>
            </a:r>
            <a:r>
              <a:rPr lang="zh-CN" altLang="en-US" dirty="0">
                <a:solidFill>
                  <a:srgbClr val="FF0000"/>
                </a:solidFill>
                <a:latin typeface="华文中宋" panose="02010600040101010101" pitchFamily="2" charset="-122"/>
                <a:ea typeface="华文中宋" panose="02010600040101010101" pitchFamily="2" charset="-122"/>
              </a:rPr>
              <a:t>的空间异质性，</a:t>
            </a:r>
            <a:r>
              <a:rPr lang="zh-CN" altLang="en-US" dirty="0">
                <a:latin typeface="华文中宋" panose="02010600040101010101" pitchFamily="2" charset="-122"/>
                <a:ea typeface="华文中宋" panose="02010600040101010101" pitchFamily="2" charset="-122"/>
              </a:rPr>
              <a:t>在模拟中通常需要考虑</a:t>
            </a:r>
            <a:r>
              <a:rPr lang="zh-CN" altLang="en-US" dirty="0">
                <a:solidFill>
                  <a:srgbClr val="FF0000"/>
                </a:solidFill>
                <a:latin typeface="华文中宋" panose="02010600040101010101" pitchFamily="2" charset="-122"/>
                <a:ea typeface="华文中宋" panose="02010600040101010101" pitchFamily="2" charset="-122"/>
              </a:rPr>
              <a:t>边界条件，</a:t>
            </a:r>
            <a:r>
              <a:rPr lang="zh-CN" altLang="en-US" dirty="0">
                <a:latin typeface="华文中宋" panose="02010600040101010101" pitchFamily="2" charset="-122"/>
                <a:ea typeface="华文中宋" panose="02010600040101010101" pitchFamily="2" charset="-122"/>
              </a:rPr>
              <a:t>在栅格</a:t>
            </a:r>
            <a:r>
              <a:rPr lang="en-US" altLang="zh-CN" dirty="0">
                <a:latin typeface="华文中宋" panose="02010600040101010101" pitchFamily="2" charset="-122"/>
                <a:ea typeface="华文中宋" panose="02010600040101010101" pitchFamily="2" charset="-122"/>
              </a:rPr>
              <a:t>CA</a:t>
            </a:r>
            <a:r>
              <a:rPr lang="zh-CN" altLang="en-US" dirty="0">
                <a:latin typeface="华文中宋" panose="02010600040101010101" pitchFamily="2" charset="-122"/>
                <a:ea typeface="华文中宋" panose="02010600040101010101" pitchFamily="2" charset="-122"/>
              </a:rPr>
              <a:t>模型中，处理边界问题通常较为困难。</a:t>
            </a:r>
            <a:r>
              <a:rPr lang="en-US" altLang="zh-CN" i="1" dirty="0">
                <a:solidFill>
                  <a:sysClr val="windowText" lastClr="000000">
                    <a:lumMod val="50000"/>
                    <a:lumOff val="50000"/>
                  </a:sysClr>
                </a:solidFill>
                <a:latin typeface="Times New Roman" panose="02020603050405020304" pitchFamily="18" charset="0"/>
                <a:ea typeface="华文中宋" panose="02010600040101010101" pitchFamily="2" charset="-122"/>
                <a:cs typeface="Times New Roman" panose="02020603050405020304" pitchFamily="18" charset="0"/>
              </a:rPr>
              <a:t>(Zhu et al., 2020)</a:t>
            </a:r>
            <a:endParaRPr lang="zh-CN" altLang="en-US" i="1" dirty="0">
              <a:solidFill>
                <a:sysClr val="windowText" lastClr="000000">
                  <a:lumMod val="50000"/>
                  <a:lumOff val="50000"/>
                </a:sysClr>
              </a:solidFill>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solidFill>
                <a:srgbClr val="FF0000"/>
              </a:solidFill>
            </a:endParaRPr>
          </a:p>
          <a:p>
            <a:endParaRPr lang="zh-CN" altLang="en-US" dirty="0"/>
          </a:p>
        </p:txBody>
      </p:sp>
      <p:sp>
        <p:nvSpPr>
          <p:cNvPr id="4" name="灯片编号占位符 3">
            <a:extLst>
              <a:ext uri="{FF2B5EF4-FFF2-40B4-BE49-F238E27FC236}">
                <a16:creationId xmlns:a16="http://schemas.microsoft.com/office/drawing/2014/main" id="{334CC5D0-6FE7-72A5-8F02-C1AA1BEC65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46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AF587-EA66-1B57-E95F-A670908753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0B1A4E6-004B-DB90-2839-617B96E6CDE8}"/>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4538F50D-5825-5863-B934-F0AEF6886FD9}"/>
              </a:ext>
            </a:extLst>
          </p:cNvPr>
          <p:cNvSpPr>
            <a:spLocks noGrp="1"/>
          </p:cNvSpPr>
          <p:nvPr>
            <p:ph type="body" idx="1"/>
          </p:nvPr>
        </p:nvSpPr>
        <p:spPr/>
        <p:txBody>
          <a:bodyPr/>
          <a:lstStyle/>
          <a:p>
            <a:r>
              <a:rPr lang="zh-CN" altLang="en-US" dirty="0">
                <a:latin typeface="Times New Roman" panose="02020603050405020304" pitchFamily="18" charset="0"/>
                <a:ea typeface="华文中宋" panose="02010600040101010101" pitchFamily="2" charset="-122"/>
              </a:rPr>
              <a:t>矢量CA模型在小地籍尺度上</a:t>
            </a:r>
            <a:r>
              <a:rPr lang="zh-CN" altLang="en-US" dirty="0">
                <a:solidFill>
                  <a:srgbClr val="FF0000"/>
                </a:solidFill>
                <a:latin typeface="Times New Roman" panose="02020603050405020304" pitchFamily="18" charset="0"/>
                <a:ea typeface="华文中宋" panose="02010600040101010101" pitchFamily="2" charset="-122"/>
              </a:rPr>
              <a:t>模拟地理特征和土地利用边界时更准确</a:t>
            </a:r>
            <a:r>
              <a:rPr lang="zh-CN" altLang="en-US" dirty="0">
                <a:latin typeface="Times New Roman" panose="02020603050405020304" pitchFamily="18" charset="0"/>
                <a:ea typeface="华文中宋" panose="02010600040101010101" pitchFamily="2" charset="-122"/>
              </a:rPr>
              <a:t>。通过使用</a:t>
            </a:r>
            <a:r>
              <a:rPr lang="zh-CN" altLang="en-US" dirty="0">
                <a:solidFill>
                  <a:srgbClr val="FF0000"/>
                </a:solidFill>
                <a:latin typeface="Times New Roman" panose="02020603050405020304" pitchFamily="18" charset="0"/>
                <a:ea typeface="华文中宋" panose="02010600040101010101" pitchFamily="2" charset="-122"/>
              </a:rPr>
              <a:t>不同形状和大小的空间单元</a:t>
            </a:r>
            <a:r>
              <a:rPr lang="zh-CN" altLang="en-US" dirty="0">
                <a:latin typeface="Times New Roman" panose="02020603050405020304" pitchFamily="18" charset="0"/>
                <a:ea typeface="华文中宋" panose="02010600040101010101" pitchFamily="2" charset="-122"/>
              </a:rPr>
              <a:t>，可以</a:t>
            </a:r>
            <a:r>
              <a:rPr lang="zh-CN" altLang="en-US" dirty="0">
                <a:solidFill>
                  <a:srgbClr val="FF0000"/>
                </a:solidFill>
                <a:latin typeface="Times New Roman" panose="02020603050405020304" pitchFamily="18" charset="0"/>
                <a:ea typeface="华文中宋" panose="02010600040101010101" pitchFamily="2" charset="-122"/>
              </a:rPr>
              <a:t>更准确地表示不同区域的空间异质性</a:t>
            </a:r>
            <a:r>
              <a:rPr lang="zh-CN" altLang="en-US" dirty="0">
                <a:latin typeface="Times New Roman" panose="02020603050405020304" pitchFamily="18" charset="0"/>
                <a:ea typeface="华文中宋" panose="02010600040101010101" pitchFamily="2" charset="-122"/>
              </a:rPr>
              <a:t>。</a:t>
            </a:r>
            <a:endParaRPr lang="en-US" altLang="zh-CN" dirty="0">
              <a:latin typeface="Times New Roman" panose="02020603050405020304" pitchFamily="18" charset="0"/>
              <a:ea typeface="华文中宋" panose="02010600040101010101" pitchFamily="2" charset="-122"/>
            </a:endParaRPr>
          </a:p>
          <a:p>
            <a:r>
              <a:rPr lang="en-US" altLang="zh-CN"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2010</a:t>
            </a:r>
            <a:r>
              <a:rPr lang="zh-CN" altLang="en-US"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年</a:t>
            </a:r>
            <a:r>
              <a:rPr lang="en-US" altLang="zh-CN" sz="1200" u="none" strike="noStrike" baseline="0" dirty="0">
                <a:effectLst/>
                <a:latin typeface="Times New Roman" panose="02020603050405020304" pitchFamily="18" charset="0"/>
                <a:ea typeface="华文中宋" panose="02010600040101010101" pitchFamily="2" charset="-122"/>
              </a:rPr>
              <a:t>Pinto </a:t>
            </a:r>
            <a:r>
              <a:rPr lang="zh-CN" altLang="en-US" sz="1200" u="none" strike="noStrike" baseline="0" dirty="0">
                <a:effectLst/>
                <a:latin typeface="Times New Roman" panose="02020603050405020304" pitchFamily="18" charset="0"/>
                <a:ea typeface="华文中宋" panose="02010600040101010101" pitchFamily="2" charset="-122"/>
              </a:rPr>
              <a:t>等</a:t>
            </a:r>
            <a:r>
              <a:rPr lang="zh-CN" altLang="en-US" sz="1200" b="0" baseline="0" dirty="0">
                <a:latin typeface="Times New Roman" panose="02020603050405020304" pitchFamily="18" charset="0"/>
                <a:ea typeface="华文中宋" panose="02010600040101010101" pitchFamily="2" charset="-122"/>
              </a:rPr>
              <a:t>以泰森多边形、</a:t>
            </a:r>
            <a:r>
              <a:rPr lang="en-US" altLang="zh-CN" sz="1200" b="0" baseline="0" dirty="0">
                <a:latin typeface="Times New Roman" panose="02020603050405020304" pitchFamily="18" charset="0"/>
                <a:ea typeface="华文中宋" panose="02010600040101010101" pitchFamily="2" charset="-122"/>
              </a:rPr>
              <a:t>Delaunay</a:t>
            </a:r>
            <a:r>
              <a:rPr lang="zh-CN" altLang="en-US" sz="1200" b="0" baseline="0" dirty="0">
                <a:latin typeface="Times New Roman" panose="02020603050405020304" pitchFamily="18" charset="0"/>
                <a:ea typeface="华文中宋" panose="02010600040101010101" pitchFamily="2" charset="-122"/>
              </a:rPr>
              <a:t>三角网为基本研究单元，可以</a:t>
            </a:r>
            <a:r>
              <a:rPr lang="zh-CN" altLang="en-US" sz="1200" b="0" baseline="0" dirty="0">
                <a:solidFill>
                  <a:schemeClr val="tx1"/>
                </a:solidFill>
                <a:latin typeface="Times New Roman" panose="02020603050405020304" pitchFamily="18" charset="0"/>
                <a:ea typeface="华文中宋" panose="02010600040101010101" pitchFamily="2" charset="-122"/>
              </a:rPr>
              <a:t>模拟城市动态发展过程。</a:t>
            </a:r>
            <a:endParaRPr lang="en-US" altLang="zh-CN" dirty="0">
              <a:latin typeface="Times New Roman" panose="02020603050405020304" pitchFamily="18" charset="0"/>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华文中宋" panose="02010600040101010101" pitchFamily="2" charset="-122"/>
              </a:rPr>
              <a:t>2017</a:t>
            </a:r>
            <a:r>
              <a:rPr lang="zh-CN" altLang="en-US" dirty="0">
                <a:latin typeface="Times New Roman" panose="02020603050405020304" pitchFamily="18" charset="0"/>
                <a:ea typeface="华文中宋" panose="02010600040101010101" pitchFamily="2" charset="-122"/>
              </a:rPr>
              <a:t>年</a:t>
            </a:r>
            <a:r>
              <a:rPr lang="en-US" altLang="zh-CN" dirty="0" err="1">
                <a:latin typeface="Times New Roman" panose="02020603050405020304" pitchFamily="18" charset="0"/>
                <a:ea typeface="华文中宋" panose="02010600040101010101" pitchFamily="2" charset="-122"/>
              </a:rPr>
              <a:t>yao</a:t>
            </a:r>
            <a:r>
              <a:rPr lang="zh-CN" altLang="en-US" dirty="0">
                <a:latin typeface="Times New Roman" panose="02020603050405020304" pitchFamily="18" charset="0"/>
                <a:ea typeface="华文中宋" panose="02010600040101010101" pitchFamily="2" charset="-122"/>
              </a:rPr>
              <a:t>等人</a:t>
            </a:r>
            <a:r>
              <a:rPr lang="zh-CN" altLang="en-US" sz="1200" b="0" baseline="0" dirty="0">
                <a:latin typeface="Times New Roman" panose="02020603050405020304" pitchFamily="18" charset="0"/>
                <a:ea typeface="华文中宋" panose="02010600040101010101" pitchFamily="2" charset="-122"/>
              </a:rPr>
              <a:t>提出基于</a:t>
            </a:r>
            <a:r>
              <a:rPr lang="zh-CN" altLang="en-US" sz="1200" b="0" baseline="0" dirty="0">
                <a:solidFill>
                  <a:srgbClr val="FF0000"/>
                </a:solidFill>
                <a:latin typeface="Times New Roman" panose="02020603050405020304" pitchFamily="18" charset="0"/>
                <a:ea typeface="华文中宋" panose="02010600040101010101" pitchFamily="2" charset="-122"/>
              </a:rPr>
              <a:t>动态地块分裂</a:t>
            </a:r>
            <a:r>
              <a:rPr lang="zh-CN" altLang="en-US" sz="1200" b="0" baseline="0" dirty="0">
                <a:latin typeface="Times New Roman" panose="02020603050405020304" pitchFamily="18" charset="0"/>
                <a:ea typeface="华文中宋" panose="02010600040101010101" pitchFamily="2" charset="-122"/>
              </a:rPr>
              <a:t>的矢量元胞自动机模型，准确模拟城市土地利用变化过程。</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2022</a:t>
            </a:r>
            <a:r>
              <a:rPr lang="zh-CN" altLang="en-US" dirty="0"/>
              <a:t>年</a:t>
            </a:r>
            <a:r>
              <a:rPr lang="en-US" altLang="zh-CN" dirty="0" err="1"/>
              <a:t>zhuang</a:t>
            </a:r>
            <a:r>
              <a:rPr lang="zh-CN" altLang="en-US" dirty="0"/>
              <a:t>等人</a:t>
            </a:r>
            <a:r>
              <a:rPr lang="zh-CN" altLang="en-US" sz="1200" b="0" kern="1200" baseline="0" dirty="0">
                <a:solidFill>
                  <a:schemeClr val="dk1"/>
                </a:solidFill>
                <a:latin typeface="Times New Roman" panose="02020603050405020304" pitchFamily="18" charset="0"/>
                <a:ea typeface="华文中宋" panose="02010600040101010101" pitchFamily="2" charset="-122"/>
                <a:cs typeface="+mn-cs"/>
              </a:rPr>
              <a:t>基于</a:t>
            </a:r>
            <a:r>
              <a:rPr lang="zh-CN" altLang="en-US" sz="1200" b="0" kern="1200" baseline="0" dirty="0">
                <a:solidFill>
                  <a:srgbClr val="FF0000"/>
                </a:solidFill>
                <a:latin typeface="Times New Roman" panose="02020603050405020304" pitchFamily="18" charset="0"/>
                <a:ea typeface="华文中宋" panose="02010600040101010101" pitchFamily="2" charset="-122"/>
                <a:cs typeface="+mn-cs"/>
              </a:rPr>
              <a:t>随机森林算法准确挖掘</a:t>
            </a:r>
            <a:r>
              <a:rPr lang="en-US" altLang="zh-CN" sz="1200" b="0" kern="1200" baseline="0" dirty="0">
                <a:solidFill>
                  <a:srgbClr val="FF0000"/>
                </a:solidFill>
                <a:latin typeface="Times New Roman" panose="02020603050405020304" pitchFamily="18" charset="0"/>
                <a:ea typeface="华文中宋" panose="02010600040101010101" pitchFamily="2" charset="-122"/>
                <a:cs typeface="+mn-cs"/>
              </a:rPr>
              <a:t>CA</a:t>
            </a:r>
            <a:r>
              <a:rPr lang="zh-CN" altLang="en-US" sz="1200" b="0" kern="1200" baseline="0" dirty="0">
                <a:solidFill>
                  <a:srgbClr val="FF0000"/>
                </a:solidFill>
                <a:latin typeface="Times New Roman" panose="02020603050405020304" pitchFamily="18" charset="0"/>
                <a:ea typeface="华文中宋" panose="02010600040101010101" pitchFamily="2" charset="-122"/>
                <a:cs typeface="+mn-cs"/>
              </a:rPr>
              <a:t>转换规则</a:t>
            </a:r>
            <a:r>
              <a:rPr lang="zh-CN" altLang="en-US" sz="1200" b="0" kern="1200" baseline="0" dirty="0">
                <a:solidFill>
                  <a:schemeClr val="dk1"/>
                </a:solidFill>
                <a:latin typeface="Times New Roman" panose="02020603050405020304" pitchFamily="18" charset="0"/>
                <a:ea typeface="华文中宋" panose="02010600040101010101" pitchFamily="2" charset="-122"/>
                <a:cs typeface="+mn-cs"/>
              </a:rPr>
              <a:t>，在地籍数据层面模拟城市土地利用变化，提高了模型模拟的准确性</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2023</a:t>
            </a:r>
            <a:r>
              <a:rPr lang="zh-CN" altLang="en-US" dirty="0"/>
              <a:t>年</a:t>
            </a:r>
            <a:r>
              <a:rPr lang="en-US" altLang="zh-CN"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Guan</a:t>
            </a:r>
            <a:r>
              <a:rPr lang="zh-CN" altLang="en-US" sz="12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等人</a:t>
            </a:r>
            <a:r>
              <a:rPr lang="zh-CN" altLang="en-US" sz="1200" b="0" kern="1200" baseline="0" dirty="0">
                <a:solidFill>
                  <a:schemeClr val="dk1"/>
                </a:solidFill>
                <a:latin typeface="Times New Roman" panose="02020603050405020304" pitchFamily="18" charset="0"/>
                <a:ea typeface="华文中宋" panose="02010600040101010101" pitchFamily="2" charset="-122"/>
                <a:cs typeface="+mn-cs"/>
              </a:rPr>
              <a:t>将</a:t>
            </a:r>
            <a:r>
              <a:rPr lang="en-US" altLang="zh-CN" sz="1200" b="0" kern="1200" baseline="0" dirty="0">
                <a:solidFill>
                  <a:srgbClr val="FF0000"/>
                </a:solidFill>
                <a:latin typeface="Times New Roman" panose="02020603050405020304" pitchFamily="18" charset="0"/>
                <a:ea typeface="华文中宋" panose="02010600040101010101" pitchFamily="2" charset="-122"/>
                <a:cs typeface="+mn-cs"/>
              </a:rPr>
              <a:t>VCA</a:t>
            </a:r>
            <a:r>
              <a:rPr lang="zh-CN" altLang="en-US" sz="1200" b="0" kern="1200" baseline="0" dirty="0">
                <a:solidFill>
                  <a:srgbClr val="FF0000"/>
                </a:solidFill>
                <a:latin typeface="Times New Roman" panose="02020603050405020304" pitchFamily="18" charset="0"/>
                <a:ea typeface="华文中宋" panose="02010600040101010101" pitchFamily="2" charset="-122"/>
                <a:cs typeface="+mn-cs"/>
              </a:rPr>
              <a:t>与图卷积神经网络相结合</a:t>
            </a:r>
            <a:r>
              <a:rPr lang="zh-CN" altLang="en-US" sz="1200" b="0" kern="1200" baseline="0" dirty="0">
                <a:solidFill>
                  <a:schemeClr val="dk1"/>
                </a:solidFill>
                <a:latin typeface="Times New Roman" panose="02020603050405020304" pitchFamily="18" charset="0"/>
                <a:ea typeface="华文中宋" panose="02010600040101010101" pitchFamily="2" charset="-122"/>
                <a:cs typeface="+mn-cs"/>
              </a:rPr>
              <a:t>，有效地表达了空间相互作用，提高了土地利用模拟的准确性</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2024</a:t>
            </a:r>
            <a:r>
              <a:rPr lang="zh-CN" altLang="en-US" dirty="0"/>
              <a:t>年</a:t>
            </a:r>
            <a:r>
              <a:rPr lang="en-US" altLang="zh-CN" dirty="0" err="1"/>
              <a:t>yao</a:t>
            </a:r>
            <a:r>
              <a:rPr lang="zh-CN" altLang="en-US" dirty="0"/>
              <a:t>等人</a:t>
            </a:r>
            <a:r>
              <a:rPr lang="zh-CN" altLang="en-US" sz="1200" b="0" kern="1200" baseline="0" dirty="0">
                <a:solidFill>
                  <a:schemeClr val="dk1"/>
                </a:solidFill>
                <a:latin typeface="Times New Roman" panose="02020603050405020304" pitchFamily="18" charset="0"/>
                <a:ea typeface="华文中宋" panose="02010600040101010101" pitchFamily="2" charset="-122"/>
                <a:cs typeface="+mn-cs"/>
              </a:rPr>
              <a:t>将</a:t>
            </a:r>
            <a:r>
              <a:rPr lang="zh-CN" altLang="en-US" sz="1200" b="0" kern="1200" baseline="0" dirty="0">
                <a:solidFill>
                  <a:srgbClr val="FF0000"/>
                </a:solidFill>
                <a:latin typeface="Times New Roman" panose="02020603050405020304" pitchFamily="18" charset="0"/>
                <a:ea typeface="华文中宋" panose="02010600040101010101" pitchFamily="2" charset="-122"/>
                <a:cs typeface="+mn-cs"/>
              </a:rPr>
              <a:t>时间序列数据</a:t>
            </a:r>
            <a:r>
              <a:rPr lang="zh-CN" altLang="en-US" sz="1200" b="0" kern="1200" baseline="0" dirty="0">
                <a:solidFill>
                  <a:schemeClr val="dk1"/>
                </a:solidFill>
                <a:latin typeface="Times New Roman" panose="02020603050405020304" pitchFamily="18" charset="0"/>
                <a:ea typeface="华文中宋" panose="02010600040101010101" pitchFamily="2" charset="-122"/>
                <a:cs typeface="+mn-cs"/>
              </a:rPr>
              <a:t>与不同的</a:t>
            </a:r>
            <a:r>
              <a:rPr lang="zh-CN" altLang="en-US" sz="1200" b="0" kern="1200" baseline="0" dirty="0">
                <a:solidFill>
                  <a:srgbClr val="FF0000"/>
                </a:solidFill>
                <a:latin typeface="Times New Roman" panose="02020603050405020304" pitchFamily="18" charset="0"/>
                <a:ea typeface="华文中宋" panose="02010600040101010101" pitchFamily="2" charset="-122"/>
                <a:cs typeface="+mn-cs"/>
              </a:rPr>
              <a:t>机器学习和深度学习</a:t>
            </a:r>
            <a:r>
              <a:rPr lang="zh-CN" altLang="en-US" sz="1200" b="0" kern="1200" baseline="0" dirty="0">
                <a:solidFill>
                  <a:schemeClr val="dk1"/>
                </a:solidFill>
                <a:latin typeface="Times New Roman" panose="02020603050405020304" pitchFamily="18" charset="0"/>
                <a:ea typeface="华文中宋" panose="02010600040101010101" pitchFamily="2" charset="-122"/>
                <a:cs typeface="+mn-cs"/>
              </a:rPr>
              <a:t>模型耦合来模拟土地利用变化</a:t>
            </a:r>
            <a:endParaRPr lang="en-US" altLang="zh-CN" dirty="0"/>
          </a:p>
          <a:p>
            <a:endParaRPr lang="zh-CN" altLang="en-US" dirty="0"/>
          </a:p>
        </p:txBody>
      </p:sp>
      <p:sp>
        <p:nvSpPr>
          <p:cNvPr id="4" name="灯片编号占位符 3">
            <a:extLst>
              <a:ext uri="{FF2B5EF4-FFF2-40B4-BE49-F238E27FC236}">
                <a16:creationId xmlns:a16="http://schemas.microsoft.com/office/drawing/2014/main" id="{60681926-3FB9-E384-095F-B496FD5B5D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66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237C5-25DE-FA64-1921-BA3D68B715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081DD80-68F7-5640-FA53-D1EB8C7471AF}"/>
              </a:ext>
            </a:extLst>
          </p:cNvPr>
          <p:cNvSpPr>
            <a:spLocks noGrp="1" noRot="1" noChangeAspect="1"/>
          </p:cNvSpPr>
          <p:nvPr>
            <p:ph type="sldImg"/>
          </p:nvPr>
        </p:nvSpPr>
        <p:spPr>
          <a:xfrm>
            <a:off x="138113" y="766763"/>
            <a:ext cx="6823075" cy="3838575"/>
          </a:xfrm>
        </p:spPr>
      </p:sp>
      <p:sp>
        <p:nvSpPr>
          <p:cNvPr id="3" name="备注占位符 2">
            <a:extLst>
              <a:ext uri="{FF2B5EF4-FFF2-40B4-BE49-F238E27FC236}">
                <a16:creationId xmlns:a16="http://schemas.microsoft.com/office/drawing/2014/main" id="{91CE0390-37A4-F2E3-C8B0-9830E482D07D}"/>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endParaRPr lang="zh-CN" altLang="en-US" sz="1200" b="1" dirty="0">
              <a:latin typeface="华文中宋" panose="02010600040101010101" pitchFamily="2" charset="-122"/>
              <a:ea typeface="华文中宋" panose="02010600040101010101" pitchFamily="2" charset="-122"/>
            </a:endParaRPr>
          </a:p>
        </p:txBody>
      </p:sp>
      <p:sp>
        <p:nvSpPr>
          <p:cNvPr id="4" name="灯片编号占位符 3">
            <a:extLst>
              <a:ext uri="{FF2B5EF4-FFF2-40B4-BE49-F238E27FC236}">
                <a16:creationId xmlns:a16="http://schemas.microsoft.com/office/drawing/2014/main" id="{C97E13B6-7980-6FCE-7301-920F045913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7352C72-5C34-4E56-ADB4-51DEC8F53092}" type="slidenum">
              <a:rPr kumimoji="0" lang="zh-CN" altLang="en-US" sz="11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0" lang="zh-CN" altLang="en-US" sz="1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896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8113" y="766763"/>
            <a:ext cx="6823075" cy="3838575"/>
          </a:xfrm>
        </p:spPr>
      </p:sp>
      <p:sp>
        <p:nvSpPr>
          <p:cNvPr id="3" name="备注占位符 2"/>
          <p:cNvSpPr>
            <a:spLocks noGrp="1"/>
          </p:cNvSpPr>
          <p:nvPr>
            <p:ph type="body" idx="1"/>
          </p:nvPr>
        </p:nvSpPr>
        <p:spPr/>
        <p:txBody>
          <a:bodyPr/>
          <a:lstStyle/>
          <a:p>
            <a:r>
              <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CA</a:t>
            </a:r>
            <a:r>
              <a:rPr lang="zh-CN" altLang="en-US"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模型</a:t>
            </a: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一般通过整合</a:t>
            </a:r>
            <a:r>
              <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4</a:t>
            </a: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个部分来计算每个元胞的</a:t>
            </a:r>
            <a:r>
              <a:rPr lang="zh-CN" altLang="en-US"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总体转换概率。发展适宜性</a:t>
            </a: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、邻域效应、约束因素和随机因素</a:t>
            </a:r>
            <a:r>
              <a:rPr lang="zh-CN" altLang="en-US"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endPar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marL="0" marR="0" indent="0" algn="just" defTabSz="914400" rtl="0" eaLnBrk="1" fontAlgn="auto" latinLnBrk="0" hangingPunct="1">
              <a:lnSpc>
                <a:spcPct val="150000"/>
              </a:lnSpc>
              <a:spcBef>
                <a:spcPts val="0"/>
              </a:spcBef>
              <a:spcAft>
                <a:spcPts val="0"/>
              </a:spcAft>
              <a:buClrTx/>
              <a:buSzTx/>
              <a:buFontTx/>
              <a:buNone/>
              <a:defRPr/>
            </a:pP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过渡适宜性系统的不确定性和随机性。</a:t>
            </a:r>
            <a:endPar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marL="0" marR="0" indent="0" algn="just" defTabSz="914400" rtl="0" eaLnBrk="1" fontAlgn="auto" latinLnBrk="0" hangingPunct="1">
              <a:lnSpc>
                <a:spcPct val="150000"/>
              </a:lnSpc>
              <a:spcBef>
                <a:spcPts val="0"/>
              </a:spcBef>
              <a:spcAft>
                <a:spcPts val="0"/>
              </a:spcAft>
              <a:buClrTx/>
              <a:buSzTx/>
              <a:buFontTx/>
              <a:buNone/>
              <a:defRPr/>
            </a:pPr>
            <a:r>
              <a:rPr lang="zh-CN" altLang="en-US"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约束因素</a:t>
            </a: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是指禁止特定的土反映了土地覆盖变化与驱动因素之间的关系，可以使用统计或机器学习方法</a:t>
            </a:r>
            <a:r>
              <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如逻辑回归、多准则评估和支持向量机</a:t>
            </a:r>
            <a:r>
              <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与历史数据推导</a:t>
            </a:r>
            <a:r>
              <a:rPr lang="zh-CN" altLang="en-US"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endPar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marL="0" marR="0" indent="0" algn="just" defTabSz="914400" rtl="0" eaLnBrk="1" fontAlgn="auto" latinLnBrk="0" hangingPunct="1">
              <a:lnSpc>
                <a:spcPct val="150000"/>
              </a:lnSpc>
              <a:spcBef>
                <a:spcPts val="0"/>
              </a:spcBef>
              <a:spcAft>
                <a:spcPts val="0"/>
              </a:spcAft>
              <a:buClrTx/>
              <a:buSzTx/>
              <a:buFontTx/>
              <a:buNone/>
              <a:defRPr/>
            </a:pP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邻域效应用以反映邻域范围内不同用地单元间的相互作用。</a:t>
            </a:r>
            <a:endPar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1200" kern="0" dirty="0">
                <a:solidFill>
                  <a:srgbClr val="000000"/>
                </a:solidFill>
                <a:effectLst/>
                <a:latin typeface="Times New Roman" panose="02020603050405020304" pitchFamily="18" charset="0"/>
                <a:ea typeface="宋体" panose="02010600030101010101" pitchFamily="2" charset="-122"/>
                <a:cs typeface="Cambria Math" panose="02040503050406030204" pitchFamily="18" charset="0"/>
              </a:rPr>
              <a:t>RA</a:t>
            </a:r>
            <a:r>
              <a:rPr lang="zh-CN" altLang="zh-CN" sz="1200" kern="0" dirty="0">
                <a:solidFill>
                  <a:srgbClr val="000000"/>
                </a:solidFill>
                <a:effectLst/>
                <a:latin typeface="Times New Roman" panose="02020603050405020304" pitchFamily="18" charset="0"/>
                <a:ea typeface="宋体" panose="02010600030101010101" pitchFamily="2" charset="-122"/>
                <a:cs typeface="Cambria Math" panose="02040503050406030204" pitchFamily="18" charset="0"/>
              </a:rPr>
              <a:t>为</a:t>
            </a:r>
            <a:r>
              <a:rPr lang="zh-CN"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随机因素，用于反映城市地覆盖类型（如水域、保护区）转化为其他土地覆盖类型的控制措施。</a:t>
            </a:r>
            <a:endPar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dirty="0"/>
              <a:t>CA</a:t>
            </a:r>
            <a:r>
              <a:rPr lang="zh-CN" altLang="en-US" dirty="0"/>
              <a:t>模型中多利用随机森林的算法来精确挖掘特征转换规则和输出发展概率</a:t>
            </a:r>
            <a:r>
              <a:rPr lang="en-US" altLang="zh-CN" dirty="0"/>
              <a:t>PG</a:t>
            </a:r>
            <a:r>
              <a:rPr lang="zh-CN" altLang="en-US" dirty="0"/>
              <a:t>，其计算公式如下所示</a:t>
            </a:r>
            <a:endParaRPr lang="en-US" altLang="zh-CN" sz="1200" kern="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A0EA98-5831-4853-B862-C702E6EB345C}"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756A88-D981-C98C-92B2-650892E24B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BCCE1BD-6643-A5AB-B9B5-9DAF4C338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1FD3EA1-D99A-1B5D-3790-1A92D5DD6A60}"/>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5" name="页脚占位符 4">
            <a:extLst>
              <a:ext uri="{FF2B5EF4-FFF2-40B4-BE49-F238E27FC236}">
                <a16:creationId xmlns:a16="http://schemas.microsoft.com/office/drawing/2014/main" id="{4DF6B9AE-6168-E50C-9A58-8F80020942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B067E9-A1E5-3767-7295-6BD3E3EB5F3F}"/>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308625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09041D-EEBE-B1E5-D7F7-CC36AABBCFF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67FE124-77F0-C95E-58CB-1E8AA00F9E3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D74F2D-AA72-817A-58D9-C9326E273300}"/>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5" name="页脚占位符 4">
            <a:extLst>
              <a:ext uri="{FF2B5EF4-FFF2-40B4-BE49-F238E27FC236}">
                <a16:creationId xmlns:a16="http://schemas.microsoft.com/office/drawing/2014/main" id="{66301C0B-7934-0274-E32A-71E9E8415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24FAD4E-00A6-6F38-762A-0FE2E85C7A44}"/>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54059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833B25-CB45-DAF9-7977-309563E168E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9759FE0-FEB2-68AC-AF7F-539F46E6A8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0019F1-F3DC-C086-C6AE-CCFE246B54E2}"/>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5" name="页脚占位符 4">
            <a:extLst>
              <a:ext uri="{FF2B5EF4-FFF2-40B4-BE49-F238E27FC236}">
                <a16:creationId xmlns:a16="http://schemas.microsoft.com/office/drawing/2014/main" id="{31611327-1385-1B73-ED5D-F83F2408C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554862-3CCF-7D1E-6655-37DAD45C8F88}"/>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178336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1552021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736095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1684258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2989140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1247918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372464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372062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255161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74FAAE-AE1C-D46F-1FCF-71CACD3E93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4CE23-20CC-4662-61F9-42A1BD3349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D767C7B-8257-FE03-594C-4CCE59D6168D}"/>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5" name="页脚占位符 4">
            <a:extLst>
              <a:ext uri="{FF2B5EF4-FFF2-40B4-BE49-F238E27FC236}">
                <a16:creationId xmlns:a16="http://schemas.microsoft.com/office/drawing/2014/main" id="{05BE0B43-9B9D-46E8-4140-24A785023D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18D4CE-6A47-AEE8-CB72-525B3AE0FCB5}"/>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722163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2498265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1137393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CE4941-AD43-4A11-A2AC-DFFD2336C88B}" type="datetimeFigureOut">
              <a:rPr lang="zh-CN" altLang="en-US" smtClean="0"/>
              <a:t>2025/8/14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1499852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DD8C16-E959-B231-17C4-9EEEA402BE0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E9DC83F-194E-A1B4-ED34-40A6D579D3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7235BD6-7C94-BA4E-6F02-B3BD7D4AFC8B}"/>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5" name="页脚占位符 4">
            <a:extLst>
              <a:ext uri="{FF2B5EF4-FFF2-40B4-BE49-F238E27FC236}">
                <a16:creationId xmlns:a16="http://schemas.microsoft.com/office/drawing/2014/main" id="{9F0461C5-651C-A66B-DCDE-376DEFADF1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4B4878-2536-C52B-AE2B-BE3AE564388D}"/>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883763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8E0DA0-A78E-2241-EE6D-60896CEEF9E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26CD072-3454-5EC7-EDC1-25F54A158AB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233703F-838B-3B64-F7A7-8F69C4C4ACB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4848EA4-1ACB-2FA2-2A91-DC4B838878F8}"/>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6" name="页脚占位符 5">
            <a:extLst>
              <a:ext uri="{FF2B5EF4-FFF2-40B4-BE49-F238E27FC236}">
                <a16:creationId xmlns:a16="http://schemas.microsoft.com/office/drawing/2014/main" id="{D55999A0-486F-A29C-C334-869ADFE4D1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2901CA-CB9E-E3BC-8173-0CFD82D1313F}"/>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1163684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071A0-DDCE-FB1A-46C2-92BDF8C8B0F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EC28BC-5E5B-75E5-0630-C6C97ADEED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357FCD-E7D3-84C0-0335-B0686C211D0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2AA9EE2-2D4F-8672-58B2-665440D61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887E33-B668-D55F-4195-6E5E0998ADA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80A43A0-A003-7B3A-119B-3DF083E898AF}"/>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8" name="页脚占位符 7">
            <a:extLst>
              <a:ext uri="{FF2B5EF4-FFF2-40B4-BE49-F238E27FC236}">
                <a16:creationId xmlns:a16="http://schemas.microsoft.com/office/drawing/2014/main" id="{DA6BDDF4-ED61-392D-5F3A-9D526A96AF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BE6FF70-826B-861B-B825-349AC4A8E0DC}"/>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166236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272EA7-A111-F2F3-43C2-5F666B5D8C6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F0545F4-DDAF-00CB-F5F9-DD9CF0E0DEEA}"/>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4" name="页脚占位符 3">
            <a:extLst>
              <a:ext uri="{FF2B5EF4-FFF2-40B4-BE49-F238E27FC236}">
                <a16:creationId xmlns:a16="http://schemas.microsoft.com/office/drawing/2014/main" id="{AA9DEFF2-BB88-EBFB-7670-7806E9CCDB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6606C39-3234-9743-F9B0-EDCFBFD076FE}"/>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292110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ED4E9F-C985-2411-7ABF-4479260604BC}"/>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3" name="页脚占位符 2">
            <a:extLst>
              <a:ext uri="{FF2B5EF4-FFF2-40B4-BE49-F238E27FC236}">
                <a16:creationId xmlns:a16="http://schemas.microsoft.com/office/drawing/2014/main" id="{4C011DA4-CE06-7B45-E6A4-5BF204050F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0D385DD-9186-D860-2F78-723C41DD118A}"/>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2594737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301EF0-C69B-751D-8122-2745CC6376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A7B3090-F38C-E398-286B-FC9E1E1F1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6CE95A7-2A56-BCCA-9EC5-82D3DB48D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65C7E1-263A-FF4A-AFE5-4C7990045B65}"/>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6" name="页脚占位符 5">
            <a:extLst>
              <a:ext uri="{FF2B5EF4-FFF2-40B4-BE49-F238E27FC236}">
                <a16:creationId xmlns:a16="http://schemas.microsoft.com/office/drawing/2014/main" id="{75BE0533-57A4-5B05-3FA7-FC99397B3E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0EF954-1A6A-7792-599F-CEC4087012A5}"/>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329682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BAB003-35A7-58F9-BFC4-9D63725800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05954AC-AEC2-430D-9D5D-AD9B45E6A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669190-94D5-912F-514B-19561398D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FD8028E-D840-9C8A-66FF-F91DF87EE089}"/>
              </a:ext>
            </a:extLst>
          </p:cNvPr>
          <p:cNvSpPr>
            <a:spLocks noGrp="1"/>
          </p:cNvSpPr>
          <p:nvPr>
            <p:ph type="dt" sz="half" idx="10"/>
          </p:nvPr>
        </p:nvSpPr>
        <p:spPr/>
        <p:txBody>
          <a:bodyPr/>
          <a:lstStyle/>
          <a:p>
            <a:fld id="{4026EA9D-8D27-47BA-9075-265AFBEEDAE4}" type="datetimeFigureOut">
              <a:rPr lang="zh-CN" altLang="en-US" smtClean="0"/>
              <a:t>2025/8/14</a:t>
            </a:fld>
            <a:endParaRPr lang="zh-CN" altLang="en-US"/>
          </a:p>
        </p:txBody>
      </p:sp>
      <p:sp>
        <p:nvSpPr>
          <p:cNvPr id="6" name="页脚占位符 5">
            <a:extLst>
              <a:ext uri="{FF2B5EF4-FFF2-40B4-BE49-F238E27FC236}">
                <a16:creationId xmlns:a16="http://schemas.microsoft.com/office/drawing/2014/main" id="{F6615942-8D4C-F948-A57D-6E1360C835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721C3-55CA-E40F-BB2A-6192E87B1F64}"/>
              </a:ext>
            </a:extLst>
          </p:cNvPr>
          <p:cNvSpPr>
            <a:spLocks noGrp="1"/>
          </p:cNvSpPr>
          <p:nvPr>
            <p:ph type="sldNum" sz="quarter" idx="12"/>
          </p:nvPr>
        </p:nvSpPr>
        <p:spPr/>
        <p:txBody>
          <a:body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297835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8FC2E9-73BB-4A91-D804-BAF3C218F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AAC029-3B39-FC57-AA38-928B68282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EC31A03-F50A-D8B4-A8DA-400B46486C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6EA9D-8D27-47BA-9075-265AFBEEDAE4}" type="datetimeFigureOut">
              <a:rPr lang="zh-CN" altLang="en-US" smtClean="0"/>
              <a:t>2025/8/14</a:t>
            </a:fld>
            <a:endParaRPr lang="zh-CN" altLang="en-US"/>
          </a:p>
        </p:txBody>
      </p:sp>
      <p:sp>
        <p:nvSpPr>
          <p:cNvPr id="5" name="页脚占位符 4">
            <a:extLst>
              <a:ext uri="{FF2B5EF4-FFF2-40B4-BE49-F238E27FC236}">
                <a16:creationId xmlns:a16="http://schemas.microsoft.com/office/drawing/2014/main" id="{5C59547D-AE89-5D36-00F4-CC7C859AB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F5C94B-18AD-1FD2-FFAB-7732A80EE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A6EFD-45E9-43EA-903B-77CBFE153BF1}" type="slidenum">
              <a:rPr lang="zh-CN" altLang="en-US" smtClean="0"/>
              <a:t>‹#›</a:t>
            </a:fld>
            <a:endParaRPr lang="zh-CN" altLang="en-US"/>
          </a:p>
        </p:txBody>
      </p:sp>
    </p:spTree>
    <p:extLst>
      <p:ext uri="{BB962C8B-B14F-4D97-AF65-F5344CB8AC3E}">
        <p14:creationId xmlns:p14="http://schemas.microsoft.com/office/powerpoint/2010/main" val="287989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E4941-AD43-4A11-A2AC-DFFD2336C88B}" type="datetimeFigureOut">
              <a:rPr lang="zh-CN" altLang="en-US" smtClean="0"/>
              <a:t>2025/8/14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0FB04-6127-4E1B-80D0-54D57CCAC57C}" type="slidenum">
              <a:rPr lang="zh-CN" altLang="en-US" smtClean="0"/>
              <a:t>‹#›</a:t>
            </a:fld>
            <a:endParaRPr lang="zh-CN" altLang="en-US"/>
          </a:p>
        </p:txBody>
      </p:sp>
    </p:spTree>
    <p:extLst>
      <p:ext uri="{BB962C8B-B14F-4D97-AF65-F5344CB8AC3E}">
        <p14:creationId xmlns:p14="http://schemas.microsoft.com/office/powerpoint/2010/main" val="38714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21.png"/><Relationship Id="rId4" Type="http://schemas.openxmlformats.org/officeDocument/2006/relationships/image" Target="../media/image230.png"/></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NULL"/><Relationship Id="rId11" Type="http://schemas.openxmlformats.org/officeDocument/2006/relationships/image" Target="../media/image25.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5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tags" Target="../tags/tag2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hyperlink" Target="https://www.openstreetmap.org/" TargetMode="Externa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20.xml"/><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7.png"/><Relationship Id="rId5" Type="http://schemas.openxmlformats.org/officeDocument/2006/relationships/image" Target="../media/image30.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35.pn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hyperlink" Target="https://urbancomp.net/archives/urbanvca-v2" TargetMode="External"/><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1.pn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hyperlink" Target="https://urbancomp.net/archives/urbanvca-v2" TargetMode="External"/><Relationship Id="rId4" Type="http://schemas.openxmlformats.org/officeDocument/2006/relationships/image" Target="../media/image4.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urbancomp.net/archives/urbanvca-v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hyperlink" Target="https://urbancomp.net/archives/urbanvca-v2" TargetMode="Externa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hyperlink" Target="https://urbancomp.net/archives/urbanvca-v2" TargetMode="Externa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hyperlink" Target="https://urbancomp.net/archives/urbanvca-v2"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hyperlink" Target="https://urbancomp.net/archives/urbanvca-v2"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hyperlink" Target="https://urbancomp.net/archives/urbanvca-v2"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hyperlink" Target="https://urbancomp.net/archives/urbanvca-v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70.tif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hyperlink" Target="https://www.urbancomp.net/archives/coca-v200" TargetMode="External"/><Relationship Id="rId11" Type="http://schemas.openxmlformats.org/officeDocument/2006/relationships/image" Target="../media/image79.png"/><Relationship Id="rId5" Type="http://schemas.openxmlformats.org/officeDocument/2006/relationships/hyperlink" Target="https://urbancomp.net/archives/urbanvca-v2" TargetMode="External"/><Relationship Id="rId10" Type="http://schemas.openxmlformats.org/officeDocument/2006/relationships/image" Target="../media/image78.png"/><Relationship Id="rId4" Type="http://schemas.openxmlformats.org/officeDocument/2006/relationships/image" Target="../media/image4.pn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hyperlink" Target="https://urbancomp.net/archives/urbanvca-v2" TargetMode="Externa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hyperlink" Target="https://urbancomp.net/archives/urbanvca-v2" TargetMode="Externa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hyperlink" Target="https://urbancomp.net/archives/urbanvca-v2" TargetMode="Externa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hyperlink" Target="https://urbancomp.net/archives/urbanvca-v2" TargetMode="External"/><Relationship Id="rId5" Type="http://schemas.openxmlformats.org/officeDocument/2006/relationships/image" Target="../media/image4.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hyperlink" Target="https://urbancomp.net/archives/urbanvca-v2" TargetMode="External"/><Relationship Id="rId5" Type="http://schemas.openxmlformats.org/officeDocument/2006/relationships/image" Target="../media/image4.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89.jp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hyperlink" Target="https://www.urbancomp.net/archives/plus" TargetMode="External"/><Relationship Id="rId11" Type="http://schemas.openxmlformats.org/officeDocument/2006/relationships/image" Target="../media/image95.png"/><Relationship Id="rId5" Type="http://schemas.openxmlformats.org/officeDocument/2006/relationships/hyperlink" Target="https://urbancomp.net/archives/urbanvca-v2" TargetMode="External"/><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93.png"/><Relationship Id="rId1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101.jp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3.xml"/><Relationship Id="rId7"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7.GIF"/><Relationship Id="rId4" Type="http://schemas.openxmlformats.org/officeDocument/2006/relationships/tags" Target="../tags/tag4.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6.xml"/><Relationship Id="rId5" Type="http://schemas.openxmlformats.org/officeDocument/2006/relationships/slideLayout" Target="../slideLayouts/slideLayout18.xml"/><Relationship Id="rId4"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7.xml"/><Relationship Id="rId5" Type="http://schemas.openxmlformats.org/officeDocument/2006/relationships/slideLayout" Target="../slideLayouts/slideLayout18.xml"/><Relationship Id="rId4"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2.emf"/><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1.emf"/><Relationship Id="rId11" Type="http://schemas.openxmlformats.org/officeDocument/2006/relationships/image" Target="../media/image17.png"/><Relationship Id="rId5" Type="http://schemas.openxmlformats.org/officeDocument/2006/relationships/image" Target="../media/image10.emf"/><Relationship Id="rId10" Type="http://schemas.openxmlformats.org/officeDocument/2006/relationships/image" Target="../media/image16.png"/><Relationship Id="rId4" Type="http://schemas.openxmlformats.org/officeDocument/2006/relationships/image" Target="../media/image9.emf"/><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1"/>
          <p:cNvGrpSpPr/>
          <p:nvPr/>
        </p:nvGrpSpPr>
        <p:grpSpPr>
          <a:xfrm>
            <a:off x="-6025" y="0"/>
            <a:ext cx="12251545" cy="1435261"/>
            <a:chOff x="-6025" y="0"/>
            <a:chExt cx="12251545" cy="1954833"/>
          </a:xfrm>
        </p:grpSpPr>
        <p:sp>
          <p:nvSpPr>
            <p:cNvPr id="1048653" name="Shape 28"/>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endParaRPr lang="zh-CN" altLang="en-US"/>
            </a:p>
          </p:txBody>
        </p:sp>
        <p:sp>
          <p:nvSpPr>
            <p:cNvPr id="1048654" name="Shape 29"/>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endParaRPr lang="zh-CN" altLang="en-US"/>
            </a:p>
          </p:txBody>
        </p:sp>
        <p:sp>
          <p:nvSpPr>
            <p:cNvPr id="1048655" name="Shape 30"/>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endParaRPr lang="zh-CN" altLang="en-US"/>
            </a:p>
          </p:txBody>
        </p:sp>
      </p:grpSp>
      <p:sp>
        <p:nvSpPr>
          <p:cNvPr id="1048656" name="Shape 31"/>
          <p:cNvSpPr/>
          <p:nvPr/>
        </p:nvSpPr>
        <p:spPr>
          <a:xfrm>
            <a:off x="4754027" y="6199046"/>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endParaRPr lang="zh-CN" altLang="en-US"/>
          </a:p>
        </p:txBody>
      </p:sp>
      <p:sp>
        <p:nvSpPr>
          <p:cNvPr id="1048657" name="Shape 32"/>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endParaRPr lang="zh-CN" altLang="en-US"/>
          </a:p>
        </p:txBody>
      </p:sp>
      <p:sp>
        <p:nvSpPr>
          <p:cNvPr id="1048658" name="Shape 33"/>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endParaRPr lang="zh-CN" altLang="en-US"/>
          </a:p>
        </p:txBody>
      </p:sp>
      <p:pic>
        <p:nvPicPr>
          <p:cNvPr id="2097162" name="图片 9"/>
          <p:cNvPicPr>
            <a:picLocks noChangeAspect="1"/>
          </p:cNvPicPr>
          <p:nvPr/>
        </p:nvPicPr>
        <p:blipFill>
          <a:blip r:embed="rId3" cstate="print"/>
          <a:stretch>
            <a:fillRect/>
          </a:stretch>
        </p:blipFill>
        <p:spPr>
          <a:xfrm>
            <a:off x="10234856" y="0"/>
            <a:ext cx="1219202" cy="798578"/>
          </a:xfrm>
          <a:prstGeom prst="rect">
            <a:avLst/>
          </a:prstGeom>
        </p:spPr>
      </p:pic>
      <p:sp>
        <p:nvSpPr>
          <p:cNvPr id="1048659" name="标题 1"/>
          <p:cNvSpPr txBox="1"/>
          <p:nvPr/>
        </p:nvSpPr>
        <p:spPr>
          <a:xfrm>
            <a:off x="1096545" y="1682223"/>
            <a:ext cx="10007748" cy="15586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GB" altLang="zh-CN" sz="4400" b="1" kern="1200" smtClean="0">
                <a:solidFill>
                  <a:srgbClr val="203864"/>
                </a:solidFill>
                <a:latin typeface="+mj-lt"/>
                <a:ea typeface="+mj-ea"/>
                <a:cs typeface="+mj-cs"/>
              </a:defRPr>
            </a:lvl1pPr>
          </a:lstStyle>
          <a:p>
            <a:r>
              <a:rPr lang="zh-CN" altLang="en-US" sz="4000" dirty="0">
                <a:latin typeface="微软雅黑" panose="020B0503020204020204" pitchFamily="34" charset="-122"/>
                <a:ea typeface="微软雅黑" panose="020B0503020204020204" pitchFamily="34" charset="-122"/>
              </a:rPr>
              <a:t>城市土地利用变化模拟和预测模型实操</a:t>
            </a:r>
          </a:p>
        </p:txBody>
      </p:sp>
      <p:pic>
        <p:nvPicPr>
          <p:cNvPr id="2097163" name="图片 6"/>
          <p:cNvPicPr>
            <a:picLocks noChangeAspect="1"/>
          </p:cNvPicPr>
          <p:nvPr/>
        </p:nvPicPr>
        <p:blipFill>
          <a:blip r:embed="rId4" cstate="print"/>
          <a:stretch>
            <a:fillRect/>
          </a:stretch>
        </p:blipFill>
        <p:spPr>
          <a:xfrm>
            <a:off x="2279817" y="3984233"/>
            <a:ext cx="1572024" cy="1572024"/>
          </a:xfrm>
          <a:prstGeom prst="rect">
            <a:avLst/>
          </a:prstGeom>
        </p:spPr>
      </p:pic>
      <p:cxnSp>
        <p:nvCxnSpPr>
          <p:cNvPr id="3145739" name="直接连接符 4"/>
          <p:cNvCxnSpPr/>
          <p:nvPr/>
        </p:nvCxnSpPr>
        <p:spPr>
          <a:xfrm>
            <a:off x="4265711" y="3341445"/>
            <a:ext cx="8544" cy="2857601"/>
          </a:xfrm>
          <a:prstGeom prst="line">
            <a:avLst/>
          </a:prstGeom>
          <a:ln w="127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灯片编号占位符 1"/>
          <p:cNvSpPr>
            <a:spLocks noGrp="1"/>
          </p:cNvSpPr>
          <p:nvPr>
            <p:ph type="sldNum" sz="quarter" idx="12"/>
          </p:nvPr>
        </p:nvSpPr>
        <p:spPr/>
        <p:txBody>
          <a:bodyPr/>
          <a:lstStyle/>
          <a:p>
            <a:fld id="{DFC6C6D9-0EAC-4A43-A0E6-1F06783EE0A4}" type="slidenum">
              <a:rPr lang="zh-CN" altLang="en-US" smtClean="0"/>
              <a:t>1</a:t>
            </a:fld>
            <a:endParaRPr lang="zh-CN" altLang="en-US"/>
          </a:p>
        </p:txBody>
      </p:sp>
      <p:sp>
        <p:nvSpPr>
          <p:cNvPr id="3" name="内容占位符 2"/>
          <p:cNvSpPr txBox="1"/>
          <p:nvPr/>
        </p:nvSpPr>
        <p:spPr>
          <a:xfrm>
            <a:off x="4396935" y="3487818"/>
            <a:ext cx="4567550" cy="905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CA</a:t>
            </a:r>
            <a:r>
              <a:rPr lang="zh-CN" altLang="en-US"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模型相关介绍</a:t>
            </a:r>
            <a:endParaRPr lang="en-US" altLang="zh-CN"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endParaRPr>
          </a:p>
          <a:p>
            <a:pPr marL="0" indent="0">
              <a:buNone/>
            </a:pPr>
            <a:r>
              <a:rPr lang="en-US" altLang="zh-CN"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2025. 08</a:t>
            </a:r>
            <a:endParaRPr lang="zh-CN" altLang="en-US"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4" name="内容占位符 2"/>
          <p:cNvSpPr txBox="1"/>
          <p:nvPr/>
        </p:nvSpPr>
        <p:spPr>
          <a:xfrm>
            <a:off x="4387338" y="4317719"/>
            <a:ext cx="5200207" cy="20521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微软雅黑" panose="020B0503020204020204" pitchFamily="34" charset="-122"/>
                <a:ea typeface="微软雅黑" panose="020B0503020204020204" pitchFamily="34" charset="-122"/>
                <a:cs typeface="Meiryo UI" panose="020B0604030504040204" pitchFamily="34" charset="-128"/>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dobe 黑体 Std R" panose="020B0400000000000000" pitchFamily="34" charset="-122"/>
                <a:ea typeface="Adobe 黑体 Std R"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lvl="0">
              <a:lnSpc>
                <a:spcPct val="150000"/>
              </a:lnSpc>
              <a:spcBef>
                <a:spcPts val="0"/>
              </a:spcBef>
            </a:pP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中国地质大学（武汉）</a:t>
            </a:r>
          </a:p>
          <a:p>
            <a:pPr lvl="0">
              <a:lnSpc>
                <a:spcPct val="150000"/>
              </a:lnSpc>
              <a:spcBef>
                <a:spcPts val="0"/>
              </a:spcBef>
            </a:pP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地理与信息工程学院</a:t>
            </a:r>
          </a:p>
          <a:p>
            <a:pPr lvl="0">
              <a:lnSpc>
                <a:spcPct val="150000"/>
              </a:lnSpc>
              <a:spcBef>
                <a:spcPts val="0"/>
              </a:spcBef>
            </a:pP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高性能空间计算智能实验室（</a:t>
            </a:r>
            <a:r>
              <a:rPr lang="en-US" altLang="zh-CN"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HPSCIL</a:t>
            </a: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a:t>
            </a:r>
          </a:p>
          <a:p>
            <a:pPr lvl="0">
              <a:lnSpc>
                <a:spcPct val="150000"/>
              </a:lnSpc>
              <a:spcBef>
                <a:spcPts val="0"/>
              </a:spcBef>
            </a:pPr>
            <a:endParaRPr lang="zh-CN" altLang="en-US"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2057-10EF-9B60-9FF6-8C0F31297AA0}"/>
            </a:ext>
          </a:extLst>
        </p:cNvPr>
        <p:cNvGrpSpPr/>
        <p:nvPr/>
      </p:nvGrpSpPr>
      <p:grpSpPr>
        <a:xfrm>
          <a:off x="0" y="0"/>
          <a:ext cx="0" cy="0"/>
          <a:chOff x="0" y="0"/>
          <a:chExt cx="0" cy="0"/>
        </a:xfrm>
      </p:grpSpPr>
      <p:sp>
        <p:nvSpPr>
          <p:cNvPr id="5" name="灯片编号占位符 2">
            <a:extLst>
              <a:ext uri="{FF2B5EF4-FFF2-40B4-BE49-F238E27FC236}">
                <a16:creationId xmlns:a16="http://schemas.microsoft.com/office/drawing/2014/main" id="{8A2152B9-2098-1482-C8E1-06BC52097156}"/>
              </a:ext>
            </a:extLst>
          </p:cNvPr>
          <p:cNvSpPr>
            <a:spLocks noGrp="1"/>
          </p:cNvSpPr>
          <p:nvPr>
            <p:ph type="sldNum" sz="quarter" idx="12"/>
          </p:nvPr>
        </p:nvSpPr>
        <p:spPr>
          <a:xfrm>
            <a:off x="8854440" y="6556598"/>
            <a:ext cx="2743200" cy="365125"/>
          </a:xfrm>
        </p:spPr>
        <p:txBody>
          <a:bodyPr/>
          <a:lstStyle/>
          <a:p>
            <a:fld id="{DFC6C6D9-0EAC-4A43-A0E6-1F06783EE0A4}" type="slidenum">
              <a:rPr lang="zh-CN" altLang="en-US" smtClean="0">
                <a:latin typeface="Times New Roman" panose="02020603050405020304" pitchFamily="18" charset="0"/>
                <a:ea typeface="华文中宋" panose="02010600040101010101" pitchFamily="2" charset="-122"/>
              </a:rPr>
              <a:t>10</a:t>
            </a:fld>
            <a:endParaRPr lang="zh-CN" altLang="en-US" dirty="0">
              <a:latin typeface="Times New Roman" panose="02020603050405020304" pitchFamily="18" charset="0"/>
              <a:ea typeface="华文中宋" panose="02010600040101010101" pitchFamily="2" charset="-122"/>
            </a:endParaRPr>
          </a:p>
        </p:txBody>
      </p:sp>
      <p:pic>
        <p:nvPicPr>
          <p:cNvPr id="6" name="图片 5">
            <a:extLst>
              <a:ext uri="{FF2B5EF4-FFF2-40B4-BE49-F238E27FC236}">
                <a16:creationId xmlns:a16="http://schemas.microsoft.com/office/drawing/2014/main" id="{6FBC3539-B66D-B5D4-3B6E-788D27F46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28" y="1041107"/>
            <a:ext cx="4912615" cy="5745053"/>
          </a:xfrm>
          <a:prstGeom prst="rect">
            <a:avLst/>
          </a:prstGeom>
        </p:spPr>
      </p:pic>
      <p:sp>
        <p:nvSpPr>
          <p:cNvPr id="26" name="文本框 25">
            <a:extLst>
              <a:ext uri="{FF2B5EF4-FFF2-40B4-BE49-F238E27FC236}">
                <a16:creationId xmlns:a16="http://schemas.microsoft.com/office/drawing/2014/main" id="{B74EEE98-480D-D1C3-3994-6D43D2C6D4C5}"/>
              </a:ext>
            </a:extLst>
          </p:cNvPr>
          <p:cNvSpPr txBox="1"/>
          <p:nvPr/>
        </p:nvSpPr>
        <p:spPr>
          <a:xfrm>
            <a:off x="5735567" y="1049665"/>
            <a:ext cx="5621055" cy="580736"/>
          </a:xfrm>
          <a:prstGeom prst="rect">
            <a:avLst/>
          </a:prstGeom>
          <a:noFill/>
        </p:spPr>
        <p:txBody>
          <a:bodyPr wrap="square">
            <a:spAutoFit/>
          </a:bodyPr>
          <a:lstStyle/>
          <a:p>
            <a:pPr marL="342900" indent="-342900" algn="ctr">
              <a:lnSpc>
                <a:spcPct val="150000"/>
              </a:lnSpc>
              <a:buFont typeface="Wingdings" panose="05000000000000000000" pitchFamily="2" charset="2"/>
              <a:buChar char="p"/>
            </a:pPr>
            <a:r>
              <a:rPr lang="en-US" altLang="zh-CN" sz="2400" b="1" dirty="0">
                <a:solidFill>
                  <a:srgbClr val="002060"/>
                </a:solidFill>
                <a:latin typeface="Times New Roman" panose="02020603050405020304" pitchFamily="18" charset="0"/>
                <a:ea typeface="华文中宋" panose="02010600040101010101" pitchFamily="2" charset="-122"/>
                <a:cs typeface="微软雅黑" panose="020B0503020204020204" pitchFamily="34" charset="-122"/>
              </a:rPr>
              <a:t>VCA</a:t>
            </a:r>
            <a:r>
              <a:rPr lang="zh-CN" altLang="en-US" sz="2400" b="1" dirty="0">
                <a:solidFill>
                  <a:srgbClr val="002060"/>
                </a:solidFill>
                <a:latin typeface="Times New Roman" panose="02020603050405020304" pitchFamily="18" charset="0"/>
                <a:ea typeface="华文中宋" panose="02010600040101010101" pitchFamily="2" charset="-122"/>
                <a:cs typeface="微软雅黑" panose="020B0503020204020204" pitchFamily="34" charset="-122"/>
              </a:rPr>
              <a:t>模型构建</a:t>
            </a:r>
            <a:endParaRPr lang="en-US" altLang="zh-CN" sz="2400" b="1" dirty="0">
              <a:solidFill>
                <a:srgbClr val="002060"/>
              </a:solidFill>
              <a:latin typeface="Times New Roman" panose="02020603050405020304" pitchFamily="18" charset="0"/>
              <a:ea typeface="华文中宋" panose="02010600040101010101" pitchFamily="2" charset="-122"/>
              <a:cs typeface="微软雅黑" panose="020B0503020204020204" pitchFamily="34" charset="-122"/>
            </a:endParaRPr>
          </a:p>
        </p:txBody>
      </p:sp>
      <p:sp>
        <p:nvSpPr>
          <p:cNvPr id="62" name="文本框 61">
            <a:extLst>
              <a:ext uri="{FF2B5EF4-FFF2-40B4-BE49-F238E27FC236}">
                <a16:creationId xmlns:a16="http://schemas.microsoft.com/office/drawing/2014/main" id="{465F2326-4F5C-7274-BAEE-6373791E0D79}"/>
              </a:ext>
            </a:extLst>
          </p:cNvPr>
          <p:cNvSpPr txBox="1"/>
          <p:nvPr/>
        </p:nvSpPr>
        <p:spPr>
          <a:xfrm>
            <a:off x="5735567" y="1708523"/>
            <a:ext cx="5621055" cy="1754326"/>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基于矢量土地利用数据将地块分裂成均值地块作为模型的基本元胞单元；</a:t>
            </a:r>
            <a:endParaRPr lang="en-US" altLang="zh-CN" dirty="0">
              <a:latin typeface="Times New Roman" panose="02020603050405020304" pitchFamily="18" charset="0"/>
              <a:ea typeface="华文中宋" panose="02010600040101010101" pitchFamily="2" charset="-122"/>
            </a:endParaRPr>
          </a:p>
          <a:p>
            <a:pPr marL="285750" indent="-285750">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地块内的空间变量均值，采用机器学习模型，计算地块总体发展概率； </a:t>
            </a:r>
            <a:endParaRPr lang="en-US" altLang="zh-CN" dirty="0">
              <a:latin typeface="Times New Roman" panose="02020603050405020304" pitchFamily="18" charset="0"/>
              <a:ea typeface="华文中宋" panose="02010600040101010101" pitchFamily="2" charset="-122"/>
            </a:endParaRPr>
          </a:p>
          <a:p>
            <a:pPr marL="285750" indent="-285750">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设置模型参数，引入轮盘赌策略，模拟目标年份的土地利用格局，并进行精度评价； </a:t>
            </a:r>
            <a:endParaRPr lang="en-US" altLang="zh-CN" dirty="0">
              <a:latin typeface="Times New Roman" panose="02020603050405020304" pitchFamily="18" charset="0"/>
              <a:ea typeface="华文中宋" panose="02010600040101010101" pitchFamily="2" charset="-122"/>
            </a:endParaRPr>
          </a:p>
        </p:txBody>
      </p:sp>
      <p:pic>
        <p:nvPicPr>
          <p:cNvPr id="64" name="图片 63">
            <a:extLst>
              <a:ext uri="{FF2B5EF4-FFF2-40B4-BE49-F238E27FC236}">
                <a16:creationId xmlns:a16="http://schemas.microsoft.com/office/drawing/2014/main" id="{85637F68-95C4-2CAA-516B-D6551C79542E}"/>
              </a:ext>
            </a:extLst>
          </p:cNvPr>
          <p:cNvPicPr>
            <a:picLocks noChangeAspect="1"/>
          </p:cNvPicPr>
          <p:nvPr/>
        </p:nvPicPr>
        <p:blipFill>
          <a:blip r:embed="rId4"/>
          <a:stretch>
            <a:fillRect/>
          </a:stretch>
        </p:blipFill>
        <p:spPr>
          <a:xfrm>
            <a:off x="7044429" y="3491350"/>
            <a:ext cx="3003330" cy="2284448"/>
          </a:xfrm>
          <a:prstGeom prst="rect">
            <a:avLst/>
          </a:prstGeom>
        </p:spPr>
      </p:pic>
      <p:sp>
        <p:nvSpPr>
          <p:cNvPr id="68" name="文本框 67">
            <a:extLst>
              <a:ext uri="{FF2B5EF4-FFF2-40B4-BE49-F238E27FC236}">
                <a16:creationId xmlns:a16="http://schemas.microsoft.com/office/drawing/2014/main" id="{7F7695F5-BC49-163A-FB13-A25A891AC523}"/>
              </a:ext>
            </a:extLst>
          </p:cNvPr>
          <p:cNvSpPr txBox="1"/>
          <p:nvPr/>
        </p:nvSpPr>
        <p:spPr>
          <a:xfrm>
            <a:off x="5735567" y="5897712"/>
            <a:ext cx="6096000"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基于多种未来发展场景，预测土地利用空间分布情况。</a:t>
            </a:r>
          </a:p>
        </p:txBody>
      </p:sp>
      <p:sp>
        <p:nvSpPr>
          <p:cNvPr id="3" name="标题 1">
            <a:extLst>
              <a:ext uri="{FF2B5EF4-FFF2-40B4-BE49-F238E27FC236}">
                <a16:creationId xmlns:a16="http://schemas.microsoft.com/office/drawing/2014/main" id="{7DACD1D1-34C9-63E6-2253-A4E92BD77081}"/>
              </a:ext>
            </a:extLst>
          </p:cNvPr>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000" dirty="0">
                <a:solidFill>
                  <a:prstClr val="black">
                    <a:lumMod val="75000"/>
                    <a:lumOff val="25000"/>
                  </a:prstClr>
                </a:solidFill>
              </a:rPr>
              <a:t>研究方法</a:t>
            </a:r>
            <a:endParaRPr kumimoji="0" lang="zh-CN" altLang="en-US" sz="4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endParaRPr>
          </a:p>
        </p:txBody>
      </p:sp>
      <p:sp>
        <p:nvSpPr>
          <p:cNvPr id="4" name="等腰三角形 3">
            <a:extLst>
              <a:ext uri="{FF2B5EF4-FFF2-40B4-BE49-F238E27FC236}">
                <a16:creationId xmlns:a16="http://schemas.microsoft.com/office/drawing/2014/main" id="{D8B32586-9662-820A-64D4-DFBDE68661E2}"/>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占位符 2">
            <a:extLst>
              <a:ext uri="{FF2B5EF4-FFF2-40B4-BE49-F238E27FC236}">
                <a16:creationId xmlns:a16="http://schemas.microsoft.com/office/drawing/2014/main" id="{CE815F0D-DD4D-B841-BFAF-A9F83518FB2B}"/>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4" name="图片 5">
            <a:extLst>
              <a:ext uri="{FF2B5EF4-FFF2-40B4-BE49-F238E27FC236}">
                <a16:creationId xmlns:a16="http://schemas.microsoft.com/office/drawing/2014/main" id="{AD989BF7-F63B-81C3-96A6-BF6C001AF3ED}"/>
              </a:ext>
            </a:extLst>
          </p:cNvPr>
          <p:cNvPicPr>
            <a:picLocks noChangeAspect="1"/>
          </p:cNvPicPr>
          <p:nvPr/>
        </p:nvPicPr>
        <p:blipFill>
          <a:blip r:embed="rId5" cstate="print"/>
          <a:stretch>
            <a:fillRect/>
          </a:stretch>
        </p:blipFill>
        <p:spPr>
          <a:xfrm>
            <a:off x="10635170" y="103917"/>
            <a:ext cx="1219202" cy="786386"/>
          </a:xfrm>
          <a:prstGeom prst="rect">
            <a:avLst/>
          </a:prstGeom>
        </p:spPr>
      </p:pic>
      <p:cxnSp>
        <p:nvCxnSpPr>
          <p:cNvPr id="15" name="直接连接符 8">
            <a:extLst>
              <a:ext uri="{FF2B5EF4-FFF2-40B4-BE49-F238E27FC236}">
                <a16:creationId xmlns:a16="http://schemas.microsoft.com/office/drawing/2014/main" id="{1ED5ED81-145A-C15E-A70C-B7BA9EE2954E}"/>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530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718927"/>
            <a:ext cx="12192000" cy="5420146"/>
          </a:xfrm>
          <a:prstGeom prst="rect">
            <a:avLst/>
          </a:prstGeom>
        </p:spPr>
      </p:pic>
      <p:cxnSp>
        <p:nvCxnSpPr>
          <p:cNvPr id="12" name="直接连接符 11"/>
          <p:cNvCxnSpPr>
            <a:endCxn id="5" idx="2"/>
          </p:cNvCxnSpPr>
          <p:nvPr/>
        </p:nvCxnSpPr>
        <p:spPr>
          <a:xfrm>
            <a:off x="6096000" y="1574800"/>
            <a:ext cx="0" cy="4564273"/>
          </a:xfrm>
          <a:prstGeom prst="line">
            <a:avLst/>
          </a:prstGeom>
          <a:ln w="19050">
            <a:solidFill>
              <a:schemeClr val="tx1">
                <a:lumMod val="65000"/>
                <a:lumOff val="35000"/>
              </a:schemeClr>
            </a:solidFill>
            <a:prstDash val="lgDash"/>
          </a:ln>
        </p:spPr>
        <p:style>
          <a:lnRef idx="1">
            <a:schemeClr val="dk1"/>
          </a:lnRef>
          <a:fillRef idx="0">
            <a:schemeClr val="dk1"/>
          </a:fillRef>
          <a:effectRef idx="0">
            <a:schemeClr val="dk1"/>
          </a:effectRef>
          <a:fontRef idx="minor">
            <a:schemeClr val="tx1"/>
          </a:fontRef>
        </p:style>
      </p:cxnSp>
      <p:sp>
        <p:nvSpPr>
          <p:cNvPr id="2" name="灯片编号占位符 5">
            <a:extLst>
              <a:ext uri="{FF2B5EF4-FFF2-40B4-BE49-F238E27FC236}">
                <a16:creationId xmlns:a16="http://schemas.microsoft.com/office/drawing/2014/main" id="{EDE7BD6A-235C-1353-D69C-84A7529B0342}"/>
              </a:ext>
            </a:extLst>
          </p:cNvPr>
          <p:cNvSpPr>
            <a:spLocks noGrp="1"/>
          </p:cNvSpPr>
          <p:nvPr>
            <p:ph type="sldNum" sz="quarter" idx="12"/>
          </p:nvPr>
        </p:nvSpPr>
        <p:spPr>
          <a:xfrm>
            <a:off x="8610600" y="6356350"/>
            <a:ext cx="2743200" cy="365125"/>
          </a:xfrm>
        </p:spPr>
        <p:txBody>
          <a:bodyPr/>
          <a:lstStyle/>
          <a:p>
            <a:fld id="{DFC6C6D9-0EAC-4A43-A0E6-1F06783EE0A4}" type="slidenum">
              <a:rPr lang="zh-CN" altLang="en-US" smtClean="0"/>
              <a:t>11</a:t>
            </a:fld>
            <a:endParaRPr lang="zh-CN" altLang="en-US"/>
          </a:p>
        </p:txBody>
      </p:sp>
      <p:pic>
        <p:nvPicPr>
          <p:cNvPr id="4" name="图片 3">
            <a:extLst>
              <a:ext uri="{FF2B5EF4-FFF2-40B4-BE49-F238E27FC236}">
                <a16:creationId xmlns:a16="http://schemas.microsoft.com/office/drawing/2014/main" id="{88BA176D-642A-D20C-A5AF-0FC17C25DBE3}"/>
              </a:ext>
            </a:extLst>
          </p:cNvPr>
          <p:cNvPicPr>
            <a:picLocks noChangeAspect="1"/>
          </p:cNvPicPr>
          <p:nvPr/>
        </p:nvPicPr>
        <p:blipFill>
          <a:blip r:embed="rId4"/>
          <a:stretch>
            <a:fillRect/>
          </a:stretch>
        </p:blipFill>
        <p:spPr>
          <a:xfrm>
            <a:off x="11016171" y="5990536"/>
            <a:ext cx="457200" cy="257175"/>
          </a:xfrm>
          <a:prstGeom prst="rect">
            <a:avLst/>
          </a:prstGeom>
        </p:spPr>
      </p:pic>
      <p:pic>
        <p:nvPicPr>
          <p:cNvPr id="3" name="图片 5">
            <a:extLst>
              <a:ext uri="{FF2B5EF4-FFF2-40B4-BE49-F238E27FC236}">
                <a16:creationId xmlns:a16="http://schemas.microsoft.com/office/drawing/2014/main" id="{E6A0CED8-8A06-E863-9A44-724B0FBAEB97}"/>
              </a:ext>
            </a:extLst>
          </p:cNvPr>
          <p:cNvPicPr>
            <a:picLocks noChangeAspect="1"/>
          </p:cNvPicPr>
          <p:nvPr/>
        </p:nvPicPr>
        <p:blipFill>
          <a:blip r:embed="rId5" cstate="print"/>
          <a:stretch>
            <a:fillRect/>
          </a:stretch>
        </p:blipFill>
        <p:spPr>
          <a:xfrm>
            <a:off x="10635170" y="103917"/>
            <a:ext cx="1219202" cy="786386"/>
          </a:xfrm>
          <a:prstGeom prst="rect">
            <a:avLst/>
          </a:prstGeom>
        </p:spPr>
      </p:pic>
      <p:cxnSp>
        <p:nvCxnSpPr>
          <p:cNvPr id="11" name="直接连接符 8">
            <a:extLst>
              <a:ext uri="{FF2B5EF4-FFF2-40B4-BE49-F238E27FC236}">
                <a16:creationId xmlns:a16="http://schemas.microsoft.com/office/drawing/2014/main" id="{97E4F8B7-9F12-A756-3965-FE685456959E}"/>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13" name="文本占位符 2">
            <a:extLst>
              <a:ext uri="{FF2B5EF4-FFF2-40B4-BE49-F238E27FC236}">
                <a16:creationId xmlns:a16="http://schemas.microsoft.com/office/drawing/2014/main" id="{FF144A08-29A7-6493-DEF5-90B4F4F07829}"/>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标题 1">
            <a:extLst>
              <a:ext uri="{FF2B5EF4-FFF2-40B4-BE49-F238E27FC236}">
                <a16:creationId xmlns:a16="http://schemas.microsoft.com/office/drawing/2014/main" id="{15694987-37ED-8068-2BAA-190C71375966}"/>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tabLst/>
              <a:defRPr/>
            </a:pPr>
            <a:endParaRPr lang="zh-CN" altLang="en-US" dirty="0">
              <a:solidFill>
                <a:prstClr val="black">
                  <a:lumMod val="75000"/>
                  <a:lumOff val="25000"/>
                </a:prstClr>
              </a:solidFill>
            </a:endParaRPr>
          </a:p>
        </p:txBody>
      </p:sp>
      <p:sp>
        <p:nvSpPr>
          <p:cNvPr id="15" name="等腰三角形 3">
            <a:extLst>
              <a:ext uri="{FF2B5EF4-FFF2-40B4-BE49-F238E27FC236}">
                <a16:creationId xmlns:a16="http://schemas.microsoft.com/office/drawing/2014/main" id="{3D34273D-6F9A-6579-DAAD-953D9F22E907}"/>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文本占位符 2">
            <a:extLst>
              <a:ext uri="{FF2B5EF4-FFF2-40B4-BE49-F238E27FC236}">
                <a16:creationId xmlns:a16="http://schemas.microsoft.com/office/drawing/2014/main" id="{DD1096D6-D480-8DF6-33B1-B9CA904886B2}"/>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等腰三角形 3">
            <a:extLst>
              <a:ext uri="{FF2B5EF4-FFF2-40B4-BE49-F238E27FC236}">
                <a16:creationId xmlns:a16="http://schemas.microsoft.com/office/drawing/2014/main" id="{DD717640-EDB4-25C9-1789-A26269C113F0}"/>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endParaRPr lang="zh-CN" altLang="en-US" dirty="0">
              <a:solidFill>
                <a:prstClr val="white"/>
              </a:solidFill>
              <a:effectLst/>
              <a:latin typeface="微软雅黑" panose="020B0503020204020204" pitchFamily="34" charset="-122"/>
              <a:ea typeface="微软雅黑" panose="020B0503020204020204" pitchFamily="34" charset="-122"/>
            </a:endParaRPr>
          </a:p>
        </p:txBody>
      </p:sp>
      <p:pic>
        <p:nvPicPr>
          <p:cNvPr id="7" name="图片 5">
            <a:extLst>
              <a:ext uri="{FF2B5EF4-FFF2-40B4-BE49-F238E27FC236}">
                <a16:creationId xmlns:a16="http://schemas.microsoft.com/office/drawing/2014/main" id="{CC39381E-C5AC-B6B9-0E4B-C03480463C9C}"/>
              </a:ext>
            </a:extLst>
          </p:cNvPr>
          <p:cNvPicPr>
            <a:picLocks noChangeAspect="1"/>
          </p:cNvPicPr>
          <p:nvPr/>
        </p:nvPicPr>
        <p:blipFill>
          <a:blip r:embed="rId5" cstate="print"/>
          <a:stretch>
            <a:fillRect/>
          </a:stretch>
        </p:blipFill>
        <p:spPr>
          <a:xfrm>
            <a:off x="10635170" y="103917"/>
            <a:ext cx="1219202" cy="786386"/>
          </a:xfrm>
          <a:prstGeom prst="rect">
            <a:avLst/>
          </a:prstGeom>
        </p:spPr>
      </p:pic>
      <p:cxnSp>
        <p:nvCxnSpPr>
          <p:cNvPr id="8" name="直接连接符 8">
            <a:extLst>
              <a:ext uri="{FF2B5EF4-FFF2-40B4-BE49-F238E27FC236}">
                <a16:creationId xmlns:a16="http://schemas.microsoft.com/office/drawing/2014/main" id="{1A44AE28-4226-2A12-EA0B-75CF065C5120}"/>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10" name="标题 1">
            <a:extLst>
              <a:ext uri="{FF2B5EF4-FFF2-40B4-BE49-F238E27FC236}">
                <a16:creationId xmlns:a16="http://schemas.microsoft.com/office/drawing/2014/main" id="{045EBB28-5F48-4C7F-9126-5D417EA952FC}"/>
              </a:ext>
            </a:extLst>
          </p:cNvPr>
          <p:cNvSpPr txBox="1"/>
          <p:nvPr/>
        </p:nvSpPr>
        <p:spPr>
          <a:xfrm>
            <a:off x="2150631" y="157111"/>
            <a:ext cx="8498578"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defRPr/>
            </a:pPr>
            <a:r>
              <a:rPr lang="zh-CN" altLang="en-US" sz="4000" dirty="0">
                <a:solidFill>
                  <a:prstClr val="black">
                    <a:lumMod val="75000"/>
                    <a:lumOff val="25000"/>
                  </a:prstClr>
                </a:solidFill>
              </a:rPr>
              <a:t>研究方法</a:t>
            </a:r>
            <a:r>
              <a:rPr lang="en-US" altLang="zh-CN" sz="4000" dirty="0">
                <a:solidFill>
                  <a:prstClr val="black">
                    <a:lumMod val="75000"/>
                    <a:lumOff val="25000"/>
                  </a:prstClr>
                </a:solidFill>
              </a:rPr>
              <a:t>-</a:t>
            </a:r>
            <a:r>
              <a:rPr lang="zh-CN" altLang="en-US" sz="4000" dirty="0">
                <a:solidFill>
                  <a:prstClr val="black">
                    <a:lumMod val="75000"/>
                    <a:lumOff val="25000"/>
                  </a:prstClr>
                </a:solidFill>
              </a:rPr>
              <a:t>动态地块分裂与匹配机制</a:t>
            </a:r>
          </a:p>
        </p:txBody>
      </p:sp>
      <p:sp>
        <p:nvSpPr>
          <p:cNvPr id="17" name="文本占位符 2">
            <a:extLst>
              <a:ext uri="{FF2B5EF4-FFF2-40B4-BE49-F238E27FC236}">
                <a16:creationId xmlns:a16="http://schemas.microsoft.com/office/drawing/2014/main" id="{B472452C-4A1F-3045-BF95-61BD8007C460}"/>
              </a:ext>
            </a:extLst>
          </p:cNvPr>
          <p:cNvSpPr txBox="1"/>
          <p:nvPr/>
        </p:nvSpPr>
        <p:spPr>
          <a:xfrm>
            <a:off x="850519" y="40759"/>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11803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817510" y="1099504"/>
            <a:ext cx="6963911" cy="5724974"/>
          </a:xfrm>
          <a:prstGeom prst="rect">
            <a:avLst/>
          </a:prstGeom>
        </p:spPr>
      </p:pic>
      <p:cxnSp>
        <p:nvCxnSpPr>
          <p:cNvPr id="13" name="直接连接符 12"/>
          <p:cNvCxnSpPr/>
          <p:nvPr/>
        </p:nvCxnSpPr>
        <p:spPr>
          <a:xfrm>
            <a:off x="5243961" y="942392"/>
            <a:ext cx="2537460" cy="0"/>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文本框 15"/>
              <p:cNvSpPr txBox="1"/>
              <p:nvPr/>
            </p:nvSpPr>
            <p:spPr>
              <a:xfrm>
                <a:off x="7781421" y="2593869"/>
                <a:ext cx="4124325" cy="2755306"/>
              </a:xfrm>
              <a:prstGeom prst="rect">
                <a:avLst/>
              </a:prstGeom>
              <a:noFill/>
            </p:spPr>
            <p:txBody>
              <a:bodyPr wrap="square">
                <a:spAutoFit/>
              </a:bodyPr>
              <a:lstStyle/>
              <a:p>
                <a:pPr marL="285750" indent="-285750" fontAlgn="auto">
                  <a:lnSpc>
                    <a:spcPct val="120000"/>
                  </a:lnSpc>
                  <a:spcBef>
                    <a:spcPts val="1200"/>
                  </a:spcBef>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根据土地利用变化前后的用地类型 对</a:t>
                </a: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地块分组</a:t>
                </a:r>
                <a:r>
                  <a:rPr lang="zh-CN" altLang="en-US" dirty="0">
                    <a:latin typeface="Times New Roman" panose="02020603050405020304" pitchFamily="18" charset="0"/>
                    <a:ea typeface="华文中宋" panose="02010600040101010101" pitchFamily="2" charset="-122"/>
                  </a:rPr>
                  <a:t>；</a:t>
                </a:r>
                <a:endParaRPr lang="en-US" altLang="zh-CN" dirty="0">
                  <a:latin typeface="Times New Roman" panose="02020603050405020304" pitchFamily="18" charset="0"/>
                  <a:ea typeface="华文中宋" panose="02010600040101010101" pitchFamily="2" charset="-122"/>
                </a:endParaRPr>
              </a:p>
              <a:p>
                <a:pPr marL="285750" indent="-285750" fontAlgn="auto">
                  <a:lnSpc>
                    <a:spcPct val="120000"/>
                  </a:lnSpc>
                  <a:spcBef>
                    <a:spcPts val="1200"/>
                  </a:spcBef>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基于机器学习算法挖掘模型中地块转换为各用地类型 </a:t>
                </a:r>
                <a:r>
                  <a:rPr lang="en-US" altLang="zh-CN" dirty="0">
                    <a:latin typeface="Times New Roman" panose="02020603050405020304" pitchFamily="18" charset="0"/>
                    <a:ea typeface="华文中宋" panose="02010600040101010101" pitchFamily="2" charset="-122"/>
                  </a:rPr>
                  <a:t>Yi</a:t>
                </a:r>
                <a:r>
                  <a:rPr lang="zh-CN" altLang="en-US" dirty="0">
                    <a:latin typeface="Times New Roman" panose="02020603050405020304" pitchFamily="18" charset="0"/>
                    <a:ea typeface="华文中宋" panose="02010600040101010101" pitchFamily="2" charset="-122"/>
                  </a:rPr>
                  <a:t>的概率，作为地块的总体发展概率</a:t>
                </a:r>
                <a14:m>
                  <m:oMath xmlns:m="http://schemas.openxmlformats.org/officeDocument/2006/math">
                    <m:r>
                      <a:rPr lang="zh-CN" altLang="en-US" i="1">
                        <a:latin typeface="Cambria Math" panose="02040503050406030204" pitchFamily="18" charset="0"/>
                      </a:rPr>
                      <m:t>𝑃</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𝑔</m:t>
                        </m:r>
                      </m:e>
                      <m:sub>
                        <m:r>
                          <a:rPr lang="zh-CN" altLang="en-US" i="1">
                            <a:latin typeface="Cambria Math" panose="02040503050406030204" pitchFamily="18" charset="0"/>
                          </a:rPr>
                          <m:t>𝑖</m:t>
                        </m:r>
                      </m:sub>
                      <m:sup>
                        <m:r>
                          <a:rPr lang="zh-CN" altLang="en-US" i="1">
                            <a:latin typeface="Cambria Math" panose="02040503050406030204" pitchFamily="18" charset="0"/>
                          </a:rPr>
                          <m:t>𝑘</m:t>
                        </m:r>
                        <m:r>
                          <a:rPr lang="zh-CN" altLang="en-US" i="1">
                            <a:latin typeface="Cambria Math" panose="02040503050406030204" pitchFamily="18" charset="0"/>
                          </a:rPr>
                          <m:t>,</m:t>
                        </m:r>
                        <m:r>
                          <a:rPr lang="zh-CN" altLang="en-US" i="1">
                            <a:latin typeface="Cambria Math" panose="02040503050406030204" pitchFamily="18" charset="0"/>
                          </a:rPr>
                          <m:t>𝑡</m:t>
                        </m:r>
                      </m:sup>
                    </m:sSubSup>
                    <m:r>
                      <a:rPr lang="zh-CN" altLang="en-US" i="1">
                        <a:latin typeface="Cambria Math" panose="02040503050406030204" pitchFamily="18" charset="0"/>
                      </a:rPr>
                      <m:t> </m:t>
                    </m:r>
                  </m:oMath>
                </a14:m>
                <a:r>
                  <a:rPr lang="zh-CN" altLang="en-US" dirty="0">
                    <a:latin typeface="Times New Roman" panose="02020603050405020304" pitchFamily="18" charset="0"/>
                    <a:ea typeface="华文中宋" panose="02010600040101010101" pitchFamily="2" charset="-122"/>
                  </a:rPr>
                  <a:t>；</a:t>
                </a:r>
                <a:endParaRPr lang="en-US" altLang="zh-CN" dirty="0">
                  <a:latin typeface="Times New Roman" panose="02020603050405020304" pitchFamily="18" charset="0"/>
                  <a:ea typeface="华文中宋" panose="02010600040101010101" pitchFamily="2" charset="-122"/>
                </a:endParaRPr>
              </a:p>
              <a:p>
                <a:pPr marL="285750" indent="-285750" fontAlgn="auto">
                  <a:lnSpc>
                    <a:spcPct val="120000"/>
                  </a:lnSpc>
                  <a:spcBef>
                    <a:spcPts val="1200"/>
                  </a:spcBef>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将土地利用类型不发生转变的总体发展概率设置为</a:t>
                </a:r>
                <a:r>
                  <a:rPr lang="en-US" altLang="zh-CN" dirty="0">
                    <a:latin typeface="Times New Roman" panose="02020603050405020304" pitchFamily="18" charset="0"/>
                    <a:ea typeface="华文中宋" panose="02010600040101010101" pitchFamily="2" charset="-122"/>
                  </a:rPr>
                  <a:t>0</a:t>
                </a:r>
                <a:r>
                  <a:rPr lang="zh-CN" altLang="en-US" dirty="0">
                    <a:latin typeface="Times New Roman" panose="02020603050405020304" pitchFamily="18" charset="0"/>
                    <a:ea typeface="华文中宋" panose="02010600040101010101" pitchFamily="2" charset="-122"/>
                  </a:rPr>
                  <a:t>。 </a:t>
                </a:r>
              </a:p>
            </p:txBody>
          </p:sp>
        </mc:Choice>
        <mc:Fallback xmlns="">
          <p:sp>
            <p:nvSpPr>
              <p:cNvPr id="16" name="文本框 15"/>
              <p:cNvSpPr txBox="1">
                <a:spLocks noRot="1" noChangeAspect="1" noMove="1" noResize="1" noEditPoints="1" noAdjustHandles="1" noChangeArrowheads="1" noChangeShapeType="1" noTextEdit="1"/>
              </p:cNvSpPr>
              <p:nvPr/>
            </p:nvSpPr>
            <p:spPr>
              <a:xfrm>
                <a:off x="7781421" y="2593869"/>
                <a:ext cx="4124325" cy="2755306"/>
              </a:xfrm>
              <a:prstGeom prst="rect">
                <a:avLst/>
              </a:prstGeom>
              <a:blipFill>
                <a:blip r:embed="rId4"/>
                <a:stretch>
                  <a:fillRect l="-886" t="-222" b="-2882"/>
                </a:stretch>
              </a:blipFill>
            </p:spPr>
            <p:txBody>
              <a:bodyPr/>
              <a:lstStyle/>
              <a:p>
                <a:r>
                  <a:rPr lang="zh-CN" altLang="en-US">
                    <a:noFill/>
                  </a:rPr>
                  <a:t> </a:t>
                </a:r>
              </a:p>
            </p:txBody>
          </p:sp>
        </mc:Fallback>
      </mc:AlternateContent>
      <p:sp>
        <p:nvSpPr>
          <p:cNvPr id="18" name="文本框 17"/>
          <p:cNvSpPr txBox="1"/>
          <p:nvPr/>
        </p:nvSpPr>
        <p:spPr>
          <a:xfrm>
            <a:off x="6638925" y="1401809"/>
            <a:ext cx="6096000" cy="580736"/>
          </a:xfrm>
          <a:prstGeom prst="rect">
            <a:avLst/>
          </a:prstGeom>
          <a:noFill/>
        </p:spPr>
        <p:txBody>
          <a:bodyPr wrap="square">
            <a:spAutoFit/>
          </a:bodyPr>
          <a:lstStyle/>
          <a:p>
            <a:pPr marL="342900" indent="-342900" algn="ctr">
              <a:lnSpc>
                <a:spcPct val="150000"/>
              </a:lnSpc>
              <a:buFont typeface="Wingdings" panose="05000000000000000000" pitchFamily="2" charset="2"/>
              <a:buChar char="p"/>
            </a:pPr>
            <a:r>
              <a:rPr lang="zh-CN" altLang="en-US" sz="2400" b="1" dirty="0">
                <a:solidFill>
                  <a:srgbClr val="002060"/>
                </a:solidFill>
                <a:latin typeface="Times New Roman" panose="02020603050405020304" pitchFamily="18" charset="0"/>
                <a:ea typeface="华文中宋" panose="02010600040101010101" pitchFamily="2" charset="-122"/>
              </a:rPr>
              <a:t>总体发展概率挖掘</a:t>
            </a:r>
          </a:p>
        </p:txBody>
      </p:sp>
      <p:sp>
        <p:nvSpPr>
          <p:cNvPr id="2" name="灯片编号占位符 5">
            <a:extLst>
              <a:ext uri="{FF2B5EF4-FFF2-40B4-BE49-F238E27FC236}">
                <a16:creationId xmlns:a16="http://schemas.microsoft.com/office/drawing/2014/main" id="{2A18E5D7-D63F-7443-8374-FDC10E979D6E}"/>
              </a:ext>
            </a:extLst>
          </p:cNvPr>
          <p:cNvSpPr>
            <a:spLocks noGrp="1"/>
          </p:cNvSpPr>
          <p:nvPr>
            <p:ph type="sldNum" sz="quarter" idx="12"/>
          </p:nvPr>
        </p:nvSpPr>
        <p:spPr>
          <a:xfrm>
            <a:off x="8610600" y="6356350"/>
            <a:ext cx="2743200" cy="365125"/>
          </a:xfrm>
        </p:spPr>
        <p:txBody>
          <a:bodyPr/>
          <a:lstStyle/>
          <a:p>
            <a:fld id="{DFC6C6D9-0EAC-4A43-A0E6-1F06783EE0A4}" type="slidenum">
              <a:rPr lang="zh-CN" altLang="en-US" smtClean="0"/>
              <a:t>12</a:t>
            </a:fld>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AA3FA7E-BC31-FB9D-2563-AB6DDA05E06A}"/>
                  </a:ext>
                </a:extLst>
              </p:cNvPr>
              <p:cNvSpPr txBox="1"/>
              <p:nvPr/>
            </p:nvSpPr>
            <p:spPr>
              <a:xfrm>
                <a:off x="7864069" y="5456191"/>
                <a:ext cx="3510421" cy="6504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𝑃</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𝑔</m:t>
                          </m:r>
                        </m:e>
                        <m:sub>
                          <m:r>
                            <a:rPr lang="zh-CN" altLang="en-US" i="1">
                              <a:latin typeface="Cambria Math" panose="02040503050406030204" pitchFamily="18" charset="0"/>
                            </a:rPr>
                            <m:t>𝑖</m:t>
                          </m:r>
                        </m:sub>
                        <m:sup>
                          <m:r>
                            <a:rPr lang="zh-CN" altLang="en-US" i="1">
                              <a:latin typeface="Cambria Math" panose="02040503050406030204" pitchFamily="18" charset="0"/>
                            </a:rPr>
                            <m:t>𝑘</m:t>
                          </m:r>
                          <m:r>
                            <a:rPr lang="zh-CN" altLang="en-US" i="1">
                              <a:latin typeface="Cambria Math" panose="02040503050406030204" pitchFamily="18" charset="0"/>
                            </a:rPr>
                            <m:t>,</m:t>
                          </m:r>
                          <m:r>
                            <a:rPr lang="zh-CN" altLang="en-US" i="1">
                              <a:latin typeface="Cambria Math" panose="02040503050406030204" pitchFamily="18" charset="0"/>
                            </a:rPr>
                            <m:t>𝑡</m:t>
                          </m:r>
                        </m:sup>
                      </m:sSubSup>
                      <m:r>
                        <a:rPr lang="zh-CN" altLang="en-US" i="1">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𝑛</m:t>
                              </m:r>
                              <m:r>
                                <a:rPr lang="zh-CN" altLang="en-US" i="1">
                                  <a:latin typeface="Cambria Math" panose="02040503050406030204" pitchFamily="18" charset="0"/>
                                </a:rPr>
                                <m:t>=1</m:t>
                              </m:r>
                            </m:sub>
                            <m:sup>
                              <m:r>
                                <a:rPr lang="zh-CN" altLang="en-US" i="1">
                                  <a:latin typeface="Cambria Math" panose="02040503050406030204" pitchFamily="18" charset="0"/>
                                </a:rPr>
                                <m:t>𝑀</m:t>
                              </m:r>
                            </m:sup>
                            <m:e>
                              <m:r>
                                <a:rPr lang="zh-CN" altLang="en-US" i="1">
                                  <a:latin typeface="Cambria Math" panose="02040503050406030204" pitchFamily="18" charset="0"/>
                                </a:rPr>
                                <m:t> </m:t>
                              </m:r>
                            </m:e>
                          </m:nary>
                          <m:r>
                            <a:rPr lang="zh-CN" altLang="en-US" i="1">
                              <a:latin typeface="Cambria Math" panose="02040503050406030204" pitchFamily="18" charset="0"/>
                            </a:rPr>
                            <m:t> </m:t>
                          </m:r>
                          <m:r>
                            <a:rPr lang="zh-CN" altLang="en-US" i="1">
                              <a:latin typeface="Cambria Math" panose="02040503050406030204" pitchFamily="18" charset="0"/>
                            </a:rPr>
                            <m:t>𝐼</m:t>
                          </m:r>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h</m:t>
                                  </m:r>
                                </m:e>
                                <m:sub>
                                  <m:r>
                                    <a:rPr lang="zh-CN" altLang="en-US" i="1">
                                      <a:latin typeface="Cambria Math" panose="02040503050406030204" pitchFamily="18" charset="0"/>
                                    </a:rPr>
                                    <m:t>𝑛</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𝑥</m:t>
                                  </m:r>
                                </m:e>
                              </m:d>
                              <m:r>
                                <a:rPr lang="zh-CN" altLang="en-US" i="1">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𝑌</m:t>
                                  </m:r>
                                </m:e>
                                <m:sub>
                                  <m:r>
                                    <a:rPr lang="zh-CN" altLang="en-US" i="1">
                                      <a:latin typeface="Cambria Math" panose="02040503050406030204" pitchFamily="18" charset="0"/>
                                    </a:rPr>
                                    <m:t>𝑘</m:t>
                                  </m:r>
                                </m:sub>
                              </m:sSub>
                            </m:e>
                          </m:d>
                        </m:num>
                        <m:den>
                          <m:r>
                            <a:rPr lang="zh-CN" altLang="en-US" i="1">
                              <a:latin typeface="Cambria Math" panose="02040503050406030204" pitchFamily="18" charset="0"/>
                            </a:rPr>
                            <m:t>𝑀</m:t>
                          </m:r>
                        </m:den>
                      </m:f>
                    </m:oMath>
                  </m:oMathPara>
                </a14:m>
                <a:endParaRPr lang="zh-CN" altLang="en-US" i="1" dirty="0">
                  <a:latin typeface="Times New Roman" panose="02020603050405020304" pitchFamily="18" charset="0"/>
                  <a:ea typeface="华文中宋" panose="02010600040101010101" pitchFamily="2" charset="-122"/>
                </a:endParaRPr>
              </a:p>
            </p:txBody>
          </p:sp>
        </mc:Choice>
        <mc:Fallback xmlns="">
          <p:sp>
            <p:nvSpPr>
              <p:cNvPr id="3" name="文本框 2">
                <a:extLst>
                  <a:ext uri="{FF2B5EF4-FFF2-40B4-BE49-F238E27FC236}">
                    <a16:creationId xmlns:a16="http://schemas.microsoft.com/office/drawing/2014/main" id="{7AA3FA7E-BC31-FB9D-2563-AB6DDA05E06A}"/>
                  </a:ext>
                </a:extLst>
              </p:cNvPr>
              <p:cNvSpPr txBox="1">
                <a:spLocks noRot="1" noChangeAspect="1" noMove="1" noResize="1" noEditPoints="1" noAdjustHandles="1" noChangeArrowheads="1" noChangeShapeType="1" noTextEdit="1"/>
              </p:cNvSpPr>
              <p:nvPr/>
            </p:nvSpPr>
            <p:spPr>
              <a:xfrm>
                <a:off x="7864069" y="5456191"/>
                <a:ext cx="3510421" cy="650499"/>
              </a:xfrm>
              <a:prstGeom prst="rect">
                <a:avLst/>
              </a:prstGeom>
              <a:blipFill>
                <a:blip r:embed="rId5"/>
                <a:stretch>
                  <a:fillRect/>
                </a:stretch>
              </a:blipFill>
            </p:spPr>
            <p:txBody>
              <a:bodyPr/>
              <a:lstStyle/>
              <a:p>
                <a:r>
                  <a:rPr lang="zh-CN" altLang="en-US">
                    <a:noFill/>
                  </a:rPr>
                  <a:t> </a:t>
                </a:r>
              </a:p>
            </p:txBody>
          </p:sp>
        </mc:Fallback>
      </mc:AlternateContent>
      <p:sp>
        <p:nvSpPr>
          <p:cNvPr id="6" name="标题 1">
            <a:extLst>
              <a:ext uri="{FF2B5EF4-FFF2-40B4-BE49-F238E27FC236}">
                <a16:creationId xmlns:a16="http://schemas.microsoft.com/office/drawing/2014/main" id="{2F67E95F-0CEE-E0D6-16CA-C355A2B51F85}"/>
              </a:ext>
            </a:extLst>
          </p:cNvPr>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000" dirty="0">
                <a:solidFill>
                  <a:prstClr val="black">
                    <a:lumMod val="75000"/>
                    <a:lumOff val="25000"/>
                  </a:prstClr>
                </a:solidFill>
              </a:rPr>
              <a:t>研究方法</a:t>
            </a:r>
            <a:r>
              <a:rPr lang="en-US" altLang="zh-CN" sz="4000" dirty="0">
                <a:solidFill>
                  <a:prstClr val="black">
                    <a:lumMod val="75000"/>
                    <a:lumOff val="25000"/>
                  </a:prstClr>
                </a:solidFill>
              </a:rPr>
              <a:t>-</a:t>
            </a:r>
            <a:r>
              <a:rPr lang="zh-CN" altLang="en-US" sz="4000" dirty="0">
                <a:solidFill>
                  <a:prstClr val="black">
                    <a:lumMod val="75000"/>
                    <a:lumOff val="25000"/>
                  </a:prstClr>
                </a:solidFill>
              </a:rPr>
              <a:t>发展适宜性</a:t>
            </a:r>
            <a:endParaRPr kumimoji="0" lang="zh-CN" altLang="en-US" sz="4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endParaRPr>
          </a:p>
        </p:txBody>
      </p:sp>
      <p:sp>
        <p:nvSpPr>
          <p:cNvPr id="7" name="等腰三角形 3">
            <a:extLst>
              <a:ext uri="{FF2B5EF4-FFF2-40B4-BE49-F238E27FC236}">
                <a16:creationId xmlns:a16="http://schemas.microsoft.com/office/drawing/2014/main" id="{DEC7AD0E-E604-E726-E885-8838D55DC048}"/>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文本占位符 2">
            <a:extLst>
              <a:ext uri="{FF2B5EF4-FFF2-40B4-BE49-F238E27FC236}">
                <a16:creationId xmlns:a16="http://schemas.microsoft.com/office/drawing/2014/main" id="{12CDCBA0-E860-1BFC-5878-D870D2ADA3FB}"/>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图片 5">
            <a:extLst>
              <a:ext uri="{FF2B5EF4-FFF2-40B4-BE49-F238E27FC236}">
                <a16:creationId xmlns:a16="http://schemas.microsoft.com/office/drawing/2014/main" id="{ACF73E6D-D71D-F411-471C-8D565700CA73}"/>
              </a:ext>
            </a:extLst>
          </p:cNvPr>
          <p:cNvPicPr>
            <a:picLocks noChangeAspect="1"/>
          </p:cNvPicPr>
          <p:nvPr/>
        </p:nvPicPr>
        <p:blipFill>
          <a:blip r:embed="rId6" cstate="print"/>
          <a:stretch>
            <a:fillRect/>
          </a:stretch>
        </p:blipFill>
        <p:spPr>
          <a:xfrm>
            <a:off x="10635170" y="103917"/>
            <a:ext cx="1219202" cy="786386"/>
          </a:xfrm>
          <a:prstGeom prst="rect">
            <a:avLst/>
          </a:prstGeom>
        </p:spPr>
      </p:pic>
      <p:cxnSp>
        <p:nvCxnSpPr>
          <p:cNvPr id="10" name="直接连接符 8">
            <a:extLst>
              <a:ext uri="{FF2B5EF4-FFF2-40B4-BE49-F238E27FC236}">
                <a16:creationId xmlns:a16="http://schemas.microsoft.com/office/drawing/2014/main" id="{ED534AE1-88F5-A306-6831-C8DE8F05FD74}"/>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431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647039" y="3296802"/>
            <a:ext cx="5880326" cy="1918135"/>
          </a:xfrm>
          <a:prstGeom prst="rect">
            <a:avLst/>
          </a:prstGeom>
          <a:solidFill>
            <a:schemeClr val="accent1">
              <a:lumMod val="20000"/>
              <a:lumOff val="80000"/>
            </a:schemeClr>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1" dirty="0"/>
          </a:p>
        </p:txBody>
      </p:sp>
      <p:sp>
        <p:nvSpPr>
          <p:cNvPr id="1048679" name="等腰三角形 3"/>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endParaRPr lang="zh-CN" altLang="en-US" dirty="0">
              <a:solidFill>
                <a:prstClr val="white"/>
              </a:solidFill>
              <a:effectLst/>
              <a:latin typeface="微软雅黑" panose="020B0503020204020204" pitchFamily="34" charset="-122"/>
              <a:ea typeface="微软雅黑" panose="020B0503020204020204" pitchFamily="34" charset="-122"/>
            </a:endParaRPr>
          </a:p>
        </p:txBody>
      </p:sp>
      <p:pic>
        <p:nvPicPr>
          <p:cNvPr id="2097166" name="图片 5"/>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3" name="灯片编号占位符 2"/>
          <p:cNvSpPr>
            <a:spLocks noGrp="1"/>
          </p:cNvSpPr>
          <p:nvPr>
            <p:ph type="sldNum" sz="quarter" idx="12"/>
          </p:nvPr>
        </p:nvSpPr>
        <p:spPr>
          <a:xfrm>
            <a:off x="8915400" y="6388958"/>
            <a:ext cx="2743200" cy="365125"/>
          </a:xfrm>
        </p:spPr>
        <p:txBody>
          <a:bodyPr/>
          <a:lstStyle/>
          <a:p>
            <a:fld id="{DFC6C6D9-0EAC-4A43-A0E6-1F06783EE0A4}" type="slidenum">
              <a:rPr lang="zh-CN" altLang="en-US" smtClean="0"/>
              <a:t>13</a:t>
            </a:fld>
            <a:endParaRPr lang="zh-CN" altLang="en-US" dirty="0"/>
          </a:p>
        </p:txBody>
      </p:sp>
      <mc:AlternateContent xmlns:mc="http://schemas.openxmlformats.org/markup-compatibility/2006" xmlns:a14="http://schemas.microsoft.com/office/drawing/2010/main">
        <mc:Choice Requires="a14">
          <p:sp>
            <p:nvSpPr>
              <p:cNvPr id="36" name="文本框 35"/>
              <p:cNvSpPr txBox="1"/>
              <p:nvPr/>
            </p:nvSpPr>
            <p:spPr>
              <a:xfrm>
                <a:off x="1930513" y="3507780"/>
                <a:ext cx="3050585" cy="6826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i="1" smtClean="0">
                              <a:solidFill>
                                <a:srgbClr val="836967"/>
                              </a:solidFill>
                              <a:latin typeface="Cambria Math" panose="02040503050406030204" pitchFamily="18" charset="0"/>
                            </a:rPr>
                          </m:ctrlPr>
                        </m:sSubSupPr>
                        <m:e>
                          <m:r>
                            <a:rPr lang="zh-CN" altLang="en-US" i="1">
                              <a:latin typeface="Cambria Math" panose="02040503050406030204" pitchFamily="18" charset="0"/>
                            </a:rPr>
                            <m:t>𝛺</m:t>
                          </m:r>
                        </m:e>
                        <m:sub>
                          <m:r>
                            <a:rPr lang="zh-CN" altLang="en-US" i="1">
                              <a:latin typeface="Cambria Math" panose="02040503050406030204" pitchFamily="18" charset="0"/>
                            </a:rPr>
                            <m:t>𝑖</m:t>
                          </m:r>
                          <m:r>
                            <a:rPr lang="zh-CN" altLang="en-US" i="0">
                              <a:latin typeface="Cambria Math" panose="02040503050406030204" pitchFamily="18" charset="0"/>
                            </a:rPr>
                            <m:t>,</m:t>
                          </m:r>
                          <m:r>
                            <a:rPr lang="zh-CN" altLang="en-US" i="1">
                              <a:latin typeface="Cambria Math" panose="02040503050406030204" pitchFamily="18" charset="0"/>
                            </a:rPr>
                            <m:t>𝑗</m:t>
                          </m:r>
                        </m:sub>
                        <m:sup>
                          <m:r>
                            <a:rPr lang="zh-CN" altLang="en-US" i="1">
                              <a:latin typeface="Cambria Math" panose="02040503050406030204" pitchFamily="18" charset="0"/>
                            </a:rPr>
                            <m:t>𝑘</m:t>
                          </m:r>
                          <m:r>
                            <a:rPr lang="zh-CN" altLang="en-US" i="0">
                              <a:latin typeface="Cambria Math" panose="02040503050406030204" pitchFamily="18" charset="0"/>
                            </a:rPr>
                            <m:t>,</m:t>
                          </m:r>
                          <m:r>
                            <a:rPr lang="zh-CN" altLang="en-US" i="1">
                              <a:latin typeface="Cambria Math" panose="02040503050406030204" pitchFamily="18" charset="0"/>
                            </a:rPr>
                            <m:t>𝑡</m:t>
                          </m:r>
                        </m:sup>
                      </m:sSubSup>
                      <m:r>
                        <a:rPr lang="zh-CN" altLang="en-US" i="0">
                          <a:latin typeface="Cambria Math" panose="02040503050406030204" pitchFamily="18" charset="0"/>
                        </a:rPr>
                        <m:t>=</m:t>
                      </m:r>
                      <m:r>
                        <a:rPr lang="zh-CN" altLang="en-US" i="1">
                          <a:latin typeface="Cambria Math" panose="02040503050406030204" pitchFamily="18" charset="0"/>
                        </a:rPr>
                        <m:t>𝑓</m:t>
                      </m:r>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𝑖𝑗</m:t>
                              </m:r>
                            </m:sub>
                          </m:sSub>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f>
                            <m:fPr>
                              <m:type m:val="lin"/>
                              <m:ctrlPr>
                                <a:rPr lang="zh-CN" altLang="en-US" i="1">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𝑗</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𝑖</m:t>
                                  </m:r>
                                </m:sub>
                              </m:sSub>
                            </m:den>
                          </m:f>
                        </m:num>
                        <m:den>
                          <m:f>
                            <m:fPr>
                              <m:type m:val="lin"/>
                              <m:ctrlPr>
                                <a:rPr lang="zh-CN" altLang="en-US" i="1">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𝑚𝑎𝑥</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𝑆</m:t>
                                  </m:r>
                                </m:e>
                                <m:sub>
                                  <m:r>
                                    <a:rPr lang="zh-CN" altLang="en-US" i="1">
                                      <a:latin typeface="Cambria Math" panose="02040503050406030204" pitchFamily="18" charset="0"/>
                                    </a:rPr>
                                    <m:t>𝑚𝑖𝑛</m:t>
                                  </m:r>
                                </m:sub>
                              </m:sSub>
                            </m:den>
                          </m:f>
                        </m:den>
                      </m:f>
                    </m:oMath>
                  </m:oMathPara>
                </a14:m>
                <a:endParaRPr lang="zh-CN" altLang="en-US" dirty="0"/>
              </a:p>
            </p:txBody>
          </p:sp>
        </mc:Choice>
        <mc:Fallback xmlns="">
          <p:sp>
            <p:nvSpPr>
              <p:cNvPr id="36" name="文本框 35"/>
              <p:cNvSpPr txBox="1">
                <a:spLocks noRot="1" noChangeAspect="1" noMove="1" noResize="1" noEditPoints="1" noAdjustHandles="1" noChangeArrowheads="1" noChangeShapeType="1" noTextEdit="1"/>
              </p:cNvSpPr>
              <p:nvPr/>
            </p:nvSpPr>
            <p:spPr>
              <a:xfrm>
                <a:off x="1930513" y="3507780"/>
                <a:ext cx="3050585" cy="682623"/>
              </a:xfrm>
              <a:prstGeom prst="rect">
                <a:avLst/>
              </a:prstGeom>
              <a:blipFill rotWithShape="1">
                <a:blip r:embed="rId4"/>
                <a:stretch>
                  <a:fillRect l="-4" t="-6" r="5" b="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p:cNvSpPr txBox="1"/>
              <p:nvPr/>
            </p:nvSpPr>
            <p:spPr>
              <a:xfrm>
                <a:off x="741545" y="4393597"/>
                <a:ext cx="5814980" cy="635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i="1" smtClean="0">
                              <a:solidFill>
                                <a:srgbClr val="836967"/>
                              </a:solidFill>
                              <a:latin typeface="Cambria Math" panose="02040503050406030204" pitchFamily="18" charset="0"/>
                            </a:rPr>
                          </m:ctrlPr>
                        </m:sSubSupPr>
                        <m:e>
                          <m:r>
                            <m:rPr>
                              <m:sty m:val="p"/>
                            </m:rPr>
                            <a:rPr lang="zh-CN" altLang="en-US">
                              <a:latin typeface="Cambria Math" panose="02040503050406030204" pitchFamily="18" charset="0"/>
                            </a:rPr>
                            <m:t>Ω</m:t>
                          </m:r>
                        </m:e>
                        <m:sub>
                          <m:r>
                            <a:rPr lang="zh-CN" altLang="en-US" i="1">
                              <a:latin typeface="Cambria Math" panose="02040503050406030204" pitchFamily="18" charset="0"/>
                            </a:rPr>
                            <m:t>𝑖</m:t>
                          </m:r>
                        </m:sub>
                        <m:sup>
                          <m:r>
                            <a:rPr lang="zh-CN" altLang="en-US" i="1">
                              <a:latin typeface="Cambria Math" panose="02040503050406030204" pitchFamily="18" charset="0"/>
                            </a:rPr>
                            <m:t>𝑘</m:t>
                          </m:r>
                          <m:r>
                            <a:rPr lang="zh-CN" altLang="en-US" i="0">
                              <a:latin typeface="Cambria Math" panose="02040503050406030204" pitchFamily="18" charset="0"/>
                            </a:rPr>
                            <m:t>,</m:t>
                          </m:r>
                          <m:r>
                            <a:rPr lang="zh-CN" altLang="en-US" i="1">
                              <a:latin typeface="Cambria Math" panose="02040503050406030204" pitchFamily="18" charset="0"/>
                            </a:rPr>
                            <m:t>𝑡</m:t>
                          </m:r>
                        </m:sup>
                      </m:sSubSup>
                      <m:r>
                        <a:rPr lang="zh-CN" altLang="en-US" i="0">
                          <a:latin typeface="Cambria Math" panose="02040503050406030204" pitchFamily="18" charset="0"/>
                        </a:rPr>
                        <m:t>=</m:t>
                      </m:r>
                      <m:nary>
                        <m:naryPr>
                          <m:chr m:val="∑"/>
                          <m:limLoc m:val="subSup"/>
                          <m:supHide m:val="on"/>
                          <m:ctrlPr>
                            <a:rPr lang="zh-CN" altLang="en-US" i="1">
                              <a:latin typeface="Cambria Math" panose="02040503050406030204" pitchFamily="18" charset="0"/>
                            </a:rPr>
                          </m:ctrlPr>
                        </m:naryPr>
                        <m:sub>
                          <m:r>
                            <a:rPr lang="zh-CN" altLang="en-US" i="1">
                              <a:latin typeface="Cambria Math" panose="02040503050406030204" pitchFamily="18" charset="0"/>
                            </a:rPr>
                            <m:t>𝑗</m:t>
                          </m:r>
                        </m:sub>
                        <m:sup/>
                        <m:e>
                          <m:sSubSup>
                            <m:sSubSupPr>
                              <m:ctrlPr>
                                <a:rPr lang="zh-CN" altLang="en-US" i="1">
                                  <a:solidFill>
                                    <a:srgbClr val="836967"/>
                                  </a:solidFill>
                                  <a:latin typeface="Cambria Math" panose="02040503050406030204" pitchFamily="18" charset="0"/>
                                </a:rPr>
                              </m:ctrlPr>
                            </m:sSubSupPr>
                            <m:e>
                              <m:r>
                                <m:rPr>
                                  <m:sty m:val="p"/>
                                </m:rPr>
                                <a:rPr lang="zh-CN" altLang="en-US" i="0">
                                  <a:latin typeface="Cambria Math" panose="02040503050406030204" pitchFamily="18" charset="0"/>
                                </a:rPr>
                                <m:t>Ω</m:t>
                              </m:r>
                            </m:e>
                            <m:sub>
                              <m:r>
                                <a:rPr lang="zh-CN" altLang="en-US" i="1">
                                  <a:latin typeface="Cambria Math" panose="02040503050406030204" pitchFamily="18" charset="0"/>
                                </a:rPr>
                                <m:t>𝑖</m:t>
                              </m:r>
                              <m:r>
                                <a:rPr lang="zh-CN" altLang="en-US" i="0">
                                  <a:latin typeface="Cambria Math" panose="02040503050406030204" pitchFamily="18" charset="0"/>
                                </a:rPr>
                                <m:t>,</m:t>
                              </m:r>
                              <m:r>
                                <a:rPr lang="zh-CN" altLang="en-US" i="1">
                                  <a:latin typeface="Cambria Math" panose="02040503050406030204" pitchFamily="18" charset="0"/>
                                </a:rPr>
                                <m:t>𝑗</m:t>
                              </m:r>
                            </m:sub>
                            <m:sup>
                              <m:r>
                                <a:rPr lang="zh-CN" altLang="en-US" i="1">
                                  <a:latin typeface="Cambria Math" panose="02040503050406030204" pitchFamily="18" charset="0"/>
                                </a:rPr>
                                <m:t>𝑘</m:t>
                              </m:r>
                              <m:r>
                                <a:rPr lang="zh-CN" altLang="en-US" i="0">
                                  <a:latin typeface="Cambria Math" panose="02040503050406030204" pitchFamily="18" charset="0"/>
                                </a:rPr>
                                <m:t>,</m:t>
                              </m:r>
                              <m:r>
                                <a:rPr lang="zh-CN" altLang="en-US" i="1">
                                  <a:latin typeface="Cambria Math" panose="02040503050406030204" pitchFamily="18" charset="0"/>
                                </a:rPr>
                                <m:t>𝑡</m:t>
                              </m:r>
                            </m:sup>
                          </m:sSubSup>
                          <m:r>
                            <a:rPr lang="zh-CN" altLang="en-US" i="0">
                              <a:latin typeface="Cambria Math" panose="02040503050406030204" pitchFamily="18" charset="0"/>
                            </a:rPr>
                            <m:t> </m:t>
                          </m:r>
                          <m:d>
                            <m:dPr>
                              <m:ctrlPr>
                                <a:rPr lang="zh-CN" altLang="en-US" i="1" smtClean="0">
                                  <a:solidFill>
                                    <a:srgbClr val="836967"/>
                                  </a:solidFill>
                                  <a:latin typeface="Cambria Math" panose="02040503050406030204" pitchFamily="18" charset="0"/>
                                </a:rPr>
                              </m:ctrlPr>
                            </m:dPr>
                            <m:e>
                              <m:r>
                                <a:rPr lang="zh-CN" altLang="en-US" i="1">
                                  <a:latin typeface="Cambria Math" panose="02040503050406030204" pitchFamily="18" charset="0"/>
                                </a:rPr>
                                <m:t>𝑖𝑓</m:t>
                              </m:r>
                              <m:r>
                                <a:rPr lang="zh-CN" altLang="en-US" i="0">
                                  <a:latin typeface="Cambria Math" panose="02040503050406030204" pitchFamily="18" charset="0"/>
                                </a:rPr>
                                <m:t> </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𝑑</m:t>
                                  </m:r>
                                </m:e>
                                <m:sub>
                                  <m:r>
                                    <a:rPr lang="zh-CN" altLang="en-US" i="1">
                                      <a:latin typeface="Cambria Math" panose="02040503050406030204" pitchFamily="18" charset="0"/>
                                    </a:rPr>
                                    <m:t>𝑖𝑗</m:t>
                                  </m:r>
                                </m:sub>
                              </m:sSub>
                              <m:r>
                                <a:rPr lang="zh-CN" altLang="en-US" i="0">
                                  <a:latin typeface="Cambria Math" panose="02040503050406030204" pitchFamily="18" charset="0"/>
                                </a:rPr>
                                <m:t>≤</m:t>
                              </m:r>
                              <m:r>
                                <a:rPr lang="zh-CN" altLang="en-US" i="1">
                                  <a:latin typeface="Cambria Math" panose="02040503050406030204" pitchFamily="18" charset="0"/>
                                </a:rPr>
                                <m:t>𝑏𝑢𝑓𝑓𝑒</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i="1">
                                      <a:latin typeface="Cambria Math" panose="02040503050406030204" pitchFamily="18" charset="0"/>
                                    </a:rPr>
                                    <m:t>𝑑</m:t>
                                  </m:r>
                                </m:sub>
                              </m:sSub>
                              <m:r>
                                <a:rPr lang="zh-CN" altLang="en-US" i="0">
                                  <a:latin typeface="Cambria Math" panose="02040503050406030204" pitchFamily="18" charset="0"/>
                                </a:rPr>
                                <m:t> </m:t>
                              </m:r>
                              <m:r>
                                <a:rPr lang="zh-CN" altLang="en-US" i="0" smtClean="0">
                                  <a:latin typeface="Cambria Math" panose="02040503050406030204" pitchFamily="18" charset="0"/>
                                </a:rPr>
                                <m:t>且</m:t>
                              </m:r>
                              <m:r>
                                <a:rPr lang="zh-CN" altLang="en-US" i="0" smtClean="0">
                                  <a:latin typeface="Cambria Math" panose="02040503050406030204" pitchFamily="18" charset="0"/>
                                </a:rPr>
                                <m:t> </m:t>
                              </m:r>
                              <m:r>
                                <a:rPr lang="zh-CN" altLang="en-US" i="1">
                                  <a:latin typeface="Cambria Math" panose="02040503050406030204" pitchFamily="18" charset="0"/>
                                </a:rPr>
                                <m:t>𝑖</m:t>
                              </m:r>
                              <m:r>
                                <a:rPr lang="zh-CN" altLang="en-US" i="0">
                                  <a:latin typeface="Cambria Math" panose="02040503050406030204" pitchFamily="18" charset="0"/>
                                </a:rPr>
                                <m:t> </m:t>
                              </m:r>
                              <m:r>
                                <a:rPr lang="zh-CN" altLang="en-US" i="0">
                                  <a:latin typeface="Cambria Math" panose="02040503050406030204" pitchFamily="18" charset="0"/>
                                </a:rPr>
                                <m:t>与</m:t>
                              </m:r>
                              <m:r>
                                <m:rPr>
                                  <m:sty m:val="p"/>
                                </m:rPr>
                                <a:rPr lang="zh-CN" altLang="en-US" i="0">
                                  <a:latin typeface="Cambria Math" panose="02040503050406030204" pitchFamily="18" charset="0"/>
                                </a:rPr>
                                <m:t>j</m:t>
                              </m:r>
                              <m:r>
                                <a:rPr lang="zh-CN" altLang="en-US" i="0">
                                  <a:latin typeface="Cambria Math" panose="02040503050406030204" pitchFamily="18" charset="0"/>
                                </a:rPr>
                                <m:t>之间没有河流</m:t>
                              </m:r>
                            </m:e>
                          </m:d>
                          <m:r>
                            <a:rPr lang="zh-CN" altLang="en-US" i="0" smtClean="0">
                              <a:latin typeface="Cambria Math" panose="02040503050406030204" pitchFamily="18" charset="0"/>
                            </a:rPr>
                            <m:t> </m:t>
                          </m:r>
                        </m:e>
                      </m:nary>
                    </m:oMath>
                  </m:oMathPara>
                </a14:m>
                <a:endParaRPr lang="zh-CN" altLang="en-US">
                  <a:latin typeface="Times New Roman" panose="02020603050405020304" pitchFamily="18" charset="0"/>
                  <a:ea typeface="华文中宋" panose="02010600040101010101" pitchFamily="2" charset="-122"/>
                </a:endParaRPr>
              </a:p>
            </p:txBody>
          </p:sp>
        </mc:Choice>
        <mc:Fallback xmlns="">
          <p:sp>
            <p:nvSpPr>
              <p:cNvPr id="37" name="文本框 36"/>
              <p:cNvSpPr txBox="1">
                <a:spLocks noRot="1" noChangeAspect="1" noMove="1" noResize="1" noEditPoints="1" noAdjustHandles="1" noChangeArrowheads="1" noChangeShapeType="1" noTextEdit="1"/>
              </p:cNvSpPr>
              <p:nvPr/>
            </p:nvSpPr>
            <p:spPr>
              <a:xfrm>
                <a:off x="741545" y="4393597"/>
                <a:ext cx="5814980" cy="635751"/>
              </a:xfrm>
              <a:prstGeom prst="rect">
                <a:avLst/>
              </a:prstGeom>
              <a:blipFill rotWithShape="1">
                <a:blip r:embed="rId5"/>
                <a:stretch>
                  <a:fillRect l="-9" t="-5" r="3" b="23"/>
                </a:stretch>
              </a:blipFill>
            </p:spPr>
            <p:txBody>
              <a:bodyPr/>
              <a:lstStyle/>
              <a:p>
                <a:r>
                  <a:rPr lang="zh-CN" altLang="en-US">
                    <a:noFill/>
                  </a:rPr>
                  <a:t> </a:t>
                </a:r>
              </a:p>
            </p:txBody>
          </p:sp>
        </mc:Fallback>
      </mc:AlternateContent>
      <p:sp>
        <p:nvSpPr>
          <p:cNvPr id="49" name="文本占位符 2"/>
          <p:cNvSpPr>
            <a:spLocks noGrp="1"/>
          </p:cNvSpPr>
          <p:nvPr/>
        </p:nvSpPr>
        <p:spPr>
          <a:xfrm>
            <a:off x="4168159" y="1062438"/>
            <a:ext cx="4776731" cy="349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buFont typeface="Wingdings" panose="05000000000000000000" pitchFamily="2" charset="2"/>
              <a:buChar char="p"/>
            </a:pPr>
            <a:r>
              <a:rPr lang="zh-CN" altLang="en-US" sz="2400" b="1" dirty="0">
                <a:solidFill>
                  <a:srgbClr val="203864"/>
                </a:solidFill>
                <a:latin typeface="华文中宋" panose="02010600040101010101" pitchFamily="2" charset="-122"/>
                <a:ea typeface="华文中宋" panose="02010600040101010101" pitchFamily="2" charset="-122"/>
              </a:rPr>
              <a:t>  基于不同衰减函数的邻域配置</a:t>
            </a:r>
          </a:p>
        </p:txBody>
      </p:sp>
      <p:sp>
        <p:nvSpPr>
          <p:cNvPr id="51" name="矩形 50"/>
          <p:cNvSpPr/>
          <p:nvPr/>
        </p:nvSpPr>
        <p:spPr>
          <a:xfrm>
            <a:off x="459276" y="1620511"/>
            <a:ext cx="11395096" cy="5133572"/>
          </a:xfrm>
          <a:prstGeom prst="rect">
            <a:avLst/>
          </a:prstGeom>
          <a:noFill/>
          <a:ln w="19050">
            <a:solidFill>
              <a:schemeClr val="accent5">
                <a:lumMod val="40000"/>
                <a:lumOff val="60000"/>
              </a:schemeClr>
            </a:solidFill>
          </a:ln>
          <a:effectLst>
            <a:outerShdw blurRad="63500" sx="102000" sy="102000" algn="ctr" rotWithShape="0">
              <a:schemeClr val="accent5">
                <a:lumMod val="40000"/>
                <a:lumOff val="6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589523" y="1615963"/>
            <a:ext cx="6119023" cy="1428789"/>
          </a:xfrm>
          <a:prstGeom prst="rect">
            <a:avLst/>
          </a:prstGeom>
          <a:noFill/>
        </p:spPr>
        <p:txBody>
          <a:bodyPr wrap="square" rtlCol="0">
            <a:spAutoFit/>
          </a:bodyPr>
          <a:lstStyle/>
          <a:p>
            <a:pPr indent="360045" algn="just">
              <a:lnSpc>
                <a:spcPct val="150000"/>
              </a:lnSpc>
            </a:pP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假设地块</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j</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位于以地块</a:t>
            </a:r>
            <a:r>
              <a:rPr lang="en-US" altLang="zh-CN" sz="2000" dirty="0" err="1">
                <a:latin typeface="Times New Roman" panose="02020603050405020304" pitchFamily="18" charset="0"/>
                <a:ea typeface="华文中宋" panose="02010600040101010101" pitchFamily="2" charset="-122"/>
                <a:cs typeface="Times New Roman" panose="02020603050405020304" pitchFamily="18" charset="0"/>
              </a:rPr>
              <a:t>i</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为中心的距离为</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r</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的缓冲区内，且两地之间未受到河流等自然屏障的影响，地块</a:t>
            </a:r>
            <a:r>
              <a:rPr lang="en-US" altLang="zh-CN" sz="2000" dirty="0" err="1">
                <a:latin typeface="Times New Roman" panose="02020603050405020304" pitchFamily="18" charset="0"/>
                <a:ea typeface="华文中宋" panose="02010600040101010101" pitchFamily="2" charset="-122"/>
                <a:cs typeface="Times New Roman" panose="02020603050405020304" pitchFamily="18" charset="0"/>
              </a:rPr>
              <a:t>i</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的</a:t>
            </a:r>
            <a:r>
              <a:rPr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邻域效应</a:t>
            </a:r>
            <a:r>
              <a:rPr lang="zh-CN" altLang="en-US" sz="200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a:t>
            </a:r>
            <a:endParaRPr lang="zh-CN" altLang="en-US" dirty="0"/>
          </a:p>
        </p:txBody>
      </p:sp>
      <mc:AlternateContent xmlns:mc="http://schemas.openxmlformats.org/markup-compatibility/2006" xmlns:a14="http://schemas.microsoft.com/office/drawing/2010/main">
        <mc:Choice Requires="a14">
          <p:sp>
            <p:nvSpPr>
              <p:cNvPr id="65" name="文本框 64"/>
              <p:cNvSpPr txBox="1"/>
              <p:nvPr/>
            </p:nvSpPr>
            <p:spPr>
              <a:xfrm>
                <a:off x="1146909" y="5281398"/>
                <a:ext cx="5649002" cy="1374030"/>
              </a:xfrm>
              <a:prstGeom prst="rect">
                <a:avLst/>
              </a:prstGeom>
              <a:noFill/>
            </p:spPr>
            <p:txBody>
              <a:bodyPr wrap="square">
                <a:spAutoFit/>
              </a:bodyPr>
              <a:lstStyle/>
              <a:p>
                <a:pPr>
                  <a:lnSpc>
                    <a:spcPct val="140000"/>
                  </a:lnSpc>
                </a:pPr>
                <a14:m>
                  <m:oMath xmlns:m="http://schemas.openxmlformats.org/officeDocument/2006/math">
                    <m:sSub>
                      <m:sSubPr>
                        <m:ctrlPr>
                          <a:rPr lang="zh-CN" altLang="zh-CN" i="1" smtClean="0">
                            <a:solidFill>
                              <a:schemeClr val="bg1">
                                <a:lumMod val="65000"/>
                              </a:schemeClr>
                            </a:solidFill>
                            <a:latin typeface="Cambria Math" panose="02040503050406030204" pitchFamily="18" charset="0"/>
                          </a:rPr>
                        </m:ctrlPr>
                      </m:sSubPr>
                      <m:e>
                        <m:r>
                          <a:rPr lang="en-US" altLang="zh-CN" i="1">
                            <a:solidFill>
                              <a:schemeClr val="bg1">
                                <a:lumMod val="65000"/>
                              </a:schemeClr>
                            </a:solidFill>
                            <a:latin typeface="Cambria Math" panose="02040503050406030204" pitchFamily="18" charset="0"/>
                          </a:rPr>
                          <m:t>𝑆</m:t>
                        </m:r>
                      </m:e>
                      <m:sub>
                        <m:r>
                          <a:rPr lang="en-US" altLang="zh-CN" i="1">
                            <a:solidFill>
                              <a:schemeClr val="bg1">
                                <a:lumMod val="65000"/>
                              </a:schemeClr>
                            </a:solidFill>
                            <a:latin typeface="Cambria Math" panose="02040503050406030204" pitchFamily="18" charset="0"/>
                          </a:rPr>
                          <m:t>𝑚𝑎𝑥</m:t>
                        </m:r>
                      </m:sub>
                    </m:sSub>
                  </m:oMath>
                </a14:m>
                <a:r>
                  <a:rPr lang="zh-CN" altLang="zh-CN" kern="100" dirty="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rPr>
                  <a:t>和</a:t>
                </a:r>
                <a14:m>
                  <m:oMath xmlns:m="http://schemas.openxmlformats.org/officeDocument/2006/math">
                    <m:sSub>
                      <m:sSubPr>
                        <m:ctrlPr>
                          <a:rPr lang="zh-CN" altLang="zh-CN" i="1">
                            <a:solidFill>
                              <a:schemeClr val="bg1">
                                <a:lumMod val="65000"/>
                              </a:schemeClr>
                            </a:solidFill>
                            <a:latin typeface="Cambria Math" panose="02040503050406030204" pitchFamily="18" charset="0"/>
                          </a:rPr>
                        </m:ctrlPr>
                      </m:sSubPr>
                      <m:e>
                        <m:r>
                          <a:rPr lang="en-US" altLang="zh-CN" i="1">
                            <a:solidFill>
                              <a:schemeClr val="bg1">
                                <a:lumMod val="65000"/>
                              </a:schemeClr>
                            </a:solidFill>
                            <a:latin typeface="Cambria Math" panose="02040503050406030204" pitchFamily="18" charset="0"/>
                          </a:rPr>
                          <m:t>𝑆</m:t>
                        </m:r>
                      </m:e>
                      <m:sub>
                        <m:r>
                          <a:rPr lang="en-US" altLang="zh-CN" i="1">
                            <a:solidFill>
                              <a:schemeClr val="bg1">
                                <a:lumMod val="65000"/>
                              </a:schemeClr>
                            </a:solidFill>
                            <a:latin typeface="Cambria Math" panose="02040503050406030204" pitchFamily="18" charset="0"/>
                          </a:rPr>
                          <m:t>𝑚𝑖𝑛</m:t>
                        </m:r>
                      </m:sub>
                    </m:sSub>
                  </m:oMath>
                </a14:m>
                <a:r>
                  <a:rPr lang="zh-CN" altLang="en-US" kern="100" dirty="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→地块面积的最大值</a:t>
                </a:r>
                <a:r>
                  <a:rPr lang="zh-CN" altLang="en-US" kern="10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和最小值</a:t>
                </a:r>
                <a:endParaRPr lang="en-US" altLang="zh-CN" kern="10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endParaRPr>
              </a:p>
              <a:p>
                <a:pPr>
                  <a:lnSpc>
                    <a:spcPct val="140000"/>
                  </a:lnSpc>
                </a:pPr>
                <a14:m>
                  <m:oMath xmlns:m="http://schemas.openxmlformats.org/officeDocument/2006/math">
                    <m:sSub>
                      <m:sSubPr>
                        <m:ctrlPr>
                          <a:rPr lang="zh-CN" altLang="zh-CN" i="1" smtClean="0">
                            <a:solidFill>
                              <a:schemeClr val="bg1">
                                <a:lumMod val="65000"/>
                              </a:schemeClr>
                            </a:solidFill>
                            <a:effectLst/>
                            <a:latin typeface="Cambria Math" panose="02040503050406030204" pitchFamily="18" charset="0"/>
                            <a:ea typeface="Cambria Math" panose="02040503050406030204" pitchFamily="18" charset="0"/>
                          </a:rPr>
                        </m:ctrlPr>
                      </m:sSubPr>
                      <m:e>
                        <m:r>
                          <a:rPr lang="en-US" altLang="zh-CN" i="1" kern="0">
                            <a:solidFill>
                              <a:schemeClr val="bg1">
                                <a:lumMod val="65000"/>
                              </a:schemeClr>
                            </a:solidFill>
                            <a:effectLst/>
                            <a:latin typeface="Cambria Math" panose="02040503050406030204" pitchFamily="18" charset="0"/>
                            <a:ea typeface="宋体" panose="02010600030101010101" pitchFamily="2" charset="-122"/>
                            <a:cs typeface="宋体" panose="02010600030101010101" pitchFamily="2" charset="-122"/>
                          </a:rPr>
                          <m:t>𝑆</m:t>
                        </m:r>
                      </m:e>
                      <m:sub>
                        <m:r>
                          <a:rPr lang="en-US" altLang="zh-CN" i="1" kern="0">
                            <a:solidFill>
                              <a:schemeClr val="bg1">
                                <a:lumMod val="65000"/>
                              </a:schemeClr>
                            </a:solidFill>
                            <a:effectLst/>
                            <a:latin typeface="Cambria Math" panose="02040503050406030204" pitchFamily="18" charset="0"/>
                            <a:ea typeface="宋体" panose="02010600030101010101" pitchFamily="2" charset="-122"/>
                            <a:cs typeface="宋体" panose="02010600030101010101" pitchFamily="2" charset="-122"/>
                          </a:rPr>
                          <m:t>𝑖</m:t>
                        </m:r>
                      </m:sub>
                    </m:sSub>
                  </m:oMath>
                </a14:m>
                <a:r>
                  <a:rPr lang="zh-CN" altLang="en-US" kern="10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rPr>
                  <a:t>和</a:t>
                </a:r>
                <a14:m>
                  <m:oMath xmlns:m="http://schemas.openxmlformats.org/officeDocument/2006/math">
                    <m:sSub>
                      <m:sSubPr>
                        <m:ctrlPr>
                          <a:rPr lang="zh-CN" altLang="zh-CN" i="1">
                            <a:solidFill>
                              <a:schemeClr val="bg1">
                                <a:lumMod val="65000"/>
                              </a:schemeClr>
                            </a:solidFill>
                            <a:latin typeface="Cambria Math" panose="02040503050406030204" pitchFamily="18" charset="0"/>
                          </a:rPr>
                        </m:ctrlPr>
                      </m:sSubPr>
                      <m:e>
                        <m:r>
                          <a:rPr lang="en-US" altLang="zh-CN" i="1">
                            <a:solidFill>
                              <a:schemeClr val="bg1">
                                <a:lumMod val="65000"/>
                              </a:schemeClr>
                            </a:solidFill>
                            <a:latin typeface="Cambria Math" panose="02040503050406030204" pitchFamily="18" charset="0"/>
                          </a:rPr>
                          <m:t>𝑆</m:t>
                        </m:r>
                      </m:e>
                      <m:sub>
                        <m:r>
                          <a:rPr lang="en-US" altLang="zh-CN" i="1">
                            <a:solidFill>
                              <a:schemeClr val="bg1">
                                <a:lumMod val="65000"/>
                              </a:schemeClr>
                            </a:solidFill>
                            <a:latin typeface="Cambria Math" panose="02040503050406030204" pitchFamily="18" charset="0"/>
                          </a:rPr>
                          <m:t>𝑗</m:t>
                        </m:r>
                      </m:sub>
                    </m:sSub>
                  </m:oMath>
                </a14:m>
                <a:r>
                  <a:rPr lang="zh-CN" altLang="en-US" kern="100" dirty="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        →</a:t>
                </a:r>
                <a:r>
                  <a:rPr lang="zh-CN" altLang="en-US" kern="10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rPr>
                  <a:t>第</a:t>
                </a:r>
                <a:r>
                  <a:rPr lang="en-US" altLang="zh-CN" kern="10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rPr>
                  <a:t>i</a:t>
                </a:r>
                <a:r>
                  <a:rPr lang="zh-CN" altLang="en-US" kern="10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rPr>
                  <a:t>块和第</a:t>
                </a:r>
                <a:r>
                  <a:rPr lang="en-US" altLang="zh-CN" kern="10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rPr>
                  <a:t>j</a:t>
                </a:r>
                <a:r>
                  <a:rPr lang="zh-CN" altLang="en-US" kern="10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rPr>
                  <a:t>块地块面积</a:t>
                </a:r>
                <a:endParaRPr lang="en-US" altLang="zh-CN" kern="100" dirty="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endParaRPr>
              </a:p>
              <a:p>
                <a:pPr>
                  <a:lnSpc>
                    <a:spcPct val="140000"/>
                  </a:lnSpc>
                </a:pPr>
                <a14:m>
                  <m:oMath xmlns:m="http://schemas.openxmlformats.org/officeDocument/2006/math">
                    <m:r>
                      <a:rPr lang="en-US" altLang="zh-CN" i="1">
                        <a:solidFill>
                          <a:schemeClr val="bg1">
                            <a:lumMod val="65000"/>
                          </a:schemeClr>
                        </a:solidFill>
                        <a:latin typeface="Cambria Math" panose="02040503050406030204" pitchFamily="18" charset="0"/>
                      </a:rPr>
                      <m:t>𝑓</m:t>
                    </m:r>
                    <m:d>
                      <m:dPr>
                        <m:ctrlPr>
                          <a:rPr lang="zh-CN" altLang="zh-CN" i="1">
                            <a:solidFill>
                              <a:schemeClr val="bg1">
                                <a:lumMod val="65000"/>
                              </a:schemeClr>
                            </a:solidFill>
                            <a:latin typeface="Cambria Math" panose="02040503050406030204" pitchFamily="18" charset="0"/>
                          </a:rPr>
                        </m:ctrlPr>
                      </m:dPr>
                      <m:e>
                        <m:sSub>
                          <m:sSubPr>
                            <m:ctrlPr>
                              <a:rPr lang="zh-CN" altLang="zh-CN" i="1">
                                <a:solidFill>
                                  <a:schemeClr val="bg1">
                                    <a:lumMod val="65000"/>
                                  </a:schemeClr>
                                </a:solidFill>
                                <a:latin typeface="Cambria Math" panose="02040503050406030204" pitchFamily="18" charset="0"/>
                              </a:rPr>
                            </m:ctrlPr>
                          </m:sSubPr>
                          <m:e>
                            <m:r>
                              <a:rPr lang="en-US" altLang="zh-CN" i="1">
                                <a:solidFill>
                                  <a:schemeClr val="bg1">
                                    <a:lumMod val="65000"/>
                                  </a:schemeClr>
                                </a:solidFill>
                                <a:latin typeface="Cambria Math" panose="02040503050406030204" pitchFamily="18" charset="0"/>
                              </a:rPr>
                              <m:t>𝑑</m:t>
                            </m:r>
                          </m:e>
                          <m:sub>
                            <m:r>
                              <a:rPr lang="en-US" altLang="zh-CN" i="1">
                                <a:solidFill>
                                  <a:schemeClr val="bg1">
                                    <a:lumMod val="65000"/>
                                  </a:schemeClr>
                                </a:solidFill>
                                <a:latin typeface="Cambria Math" panose="02040503050406030204" pitchFamily="18" charset="0"/>
                              </a:rPr>
                              <m:t>𝑖𝑗</m:t>
                            </m:r>
                          </m:sub>
                        </m:sSub>
                      </m:e>
                    </m:d>
                    <m:r>
                      <a:rPr lang="en-US" altLang="zh-CN" i="1">
                        <a:solidFill>
                          <a:schemeClr val="bg1">
                            <a:lumMod val="65000"/>
                          </a:schemeClr>
                        </a:solidFill>
                        <a:latin typeface="Cambria Math" panose="02040503050406030204" pitchFamily="18" charset="0"/>
                      </a:rPr>
                      <m:t> </m:t>
                    </m:r>
                  </m:oMath>
                </a14:m>
                <a:r>
                  <a:rPr lang="zh-CN" altLang="en-US" kern="100" dirty="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       →依赖于两地块</a:t>
                </a:r>
                <a:r>
                  <a:rPr lang="zh-CN" altLang="en-US" kern="10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间距离</a:t>
                </a:r>
                <a14:m>
                  <m:oMath xmlns:m="http://schemas.openxmlformats.org/officeDocument/2006/math">
                    <m:sSub>
                      <m:sSubPr>
                        <m:ctrlPr>
                          <a:rPr lang="zh-CN" altLang="zh-CN" i="1">
                            <a:solidFill>
                              <a:schemeClr val="bg1">
                                <a:lumMod val="65000"/>
                              </a:schemeClr>
                            </a:solidFill>
                            <a:latin typeface="Cambria Math" panose="02040503050406030204" pitchFamily="18" charset="0"/>
                          </a:rPr>
                        </m:ctrlPr>
                      </m:sSubPr>
                      <m:e>
                        <m:r>
                          <a:rPr lang="en-US" altLang="zh-CN" i="1">
                            <a:solidFill>
                              <a:schemeClr val="bg1">
                                <a:lumMod val="65000"/>
                              </a:schemeClr>
                            </a:solidFill>
                            <a:latin typeface="Cambria Math" panose="02040503050406030204" pitchFamily="18" charset="0"/>
                          </a:rPr>
                          <m:t>𝑑</m:t>
                        </m:r>
                      </m:e>
                      <m:sub>
                        <m:r>
                          <a:rPr lang="en-US" altLang="zh-CN" i="1">
                            <a:solidFill>
                              <a:schemeClr val="bg1">
                                <a:lumMod val="65000"/>
                              </a:schemeClr>
                            </a:solidFill>
                            <a:latin typeface="Cambria Math" panose="02040503050406030204" pitchFamily="18" charset="0"/>
                          </a:rPr>
                          <m:t>𝑖𝑗</m:t>
                        </m:r>
                      </m:sub>
                    </m:sSub>
                  </m:oMath>
                </a14:m>
                <a:r>
                  <a:rPr lang="zh-CN" altLang="en-US" kern="10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的</a:t>
                </a:r>
                <a:r>
                  <a:rPr lang="zh-CN" altLang="en-US" kern="100" dirty="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衰减函数</a:t>
                </a:r>
                <a:endParaRPr lang="zh-CN" altLang="zh-CN" kern="100" dirty="0">
                  <a:solidFill>
                    <a:schemeClr val="bg1">
                      <a:lumMod val="65000"/>
                    </a:schemeClr>
                  </a:solidFill>
                  <a:effectLst/>
                  <a:latin typeface="Times New Roman" panose="02020603050405020304" pitchFamily="18" charset="0"/>
                  <a:ea typeface="华文中宋" panose="02010600040101010101" pitchFamily="2" charset="-122"/>
                  <a:cs typeface="Times New Roman" panose="02020603050405020304" pitchFamily="18" charset="0"/>
                </a:endParaRPr>
              </a:p>
            </p:txBody>
          </p:sp>
        </mc:Choice>
        <mc:Fallback xmlns="">
          <p:sp>
            <p:nvSpPr>
              <p:cNvPr id="65" name="文本框 64"/>
              <p:cNvSpPr txBox="1">
                <a:spLocks noRot="1" noChangeAspect="1" noMove="1" noResize="1" noEditPoints="1" noAdjustHandles="1" noChangeArrowheads="1" noChangeShapeType="1" noTextEdit="1"/>
              </p:cNvSpPr>
              <p:nvPr/>
            </p:nvSpPr>
            <p:spPr>
              <a:xfrm>
                <a:off x="1146909" y="5281398"/>
                <a:ext cx="5649002" cy="1374030"/>
              </a:xfrm>
              <a:prstGeom prst="rect">
                <a:avLst/>
              </a:prstGeom>
              <a:blipFill rotWithShape="1">
                <a:blip r:embed="rId6"/>
                <a:stretch>
                  <a:fillRect l="-2" t="-7" r="2" b="46"/>
                </a:stretch>
              </a:blipFill>
            </p:spPr>
            <p:txBody>
              <a:bodyPr/>
              <a:lstStyle/>
              <a:p>
                <a:r>
                  <a:rPr lang="zh-CN" altLang="en-US">
                    <a:noFill/>
                  </a:rPr>
                  <a:t> </a:t>
                </a:r>
              </a:p>
            </p:txBody>
          </p:sp>
        </mc:Fallback>
      </mc:AlternateContent>
      <p:cxnSp>
        <p:nvCxnSpPr>
          <p:cNvPr id="66" name="直接连接符 65"/>
          <p:cNvCxnSpPr/>
          <p:nvPr/>
        </p:nvCxnSpPr>
        <p:spPr>
          <a:xfrm>
            <a:off x="6937780" y="2013798"/>
            <a:ext cx="0" cy="4347514"/>
          </a:xfrm>
          <a:prstGeom prst="line">
            <a:avLst/>
          </a:prstGeom>
          <a:ln w="28575">
            <a:solidFill>
              <a:srgbClr val="203864"/>
            </a:solidFill>
            <a:prstDash val="dash"/>
          </a:ln>
        </p:spPr>
        <p:style>
          <a:lnRef idx="1">
            <a:schemeClr val="dk1"/>
          </a:lnRef>
          <a:fillRef idx="0">
            <a:schemeClr val="dk1"/>
          </a:fillRef>
          <a:effectRef idx="0">
            <a:schemeClr val="dk1"/>
          </a:effectRef>
          <a:fontRef idx="minor">
            <a:schemeClr val="tx1"/>
          </a:fontRef>
        </p:style>
      </p:cxnSp>
      <p:sp>
        <p:nvSpPr>
          <p:cNvPr id="67" name="矩形 66"/>
          <p:cNvSpPr/>
          <p:nvPr/>
        </p:nvSpPr>
        <p:spPr>
          <a:xfrm>
            <a:off x="8506253" y="2426459"/>
            <a:ext cx="3174963" cy="712708"/>
          </a:xfrm>
          <a:prstGeom prst="rect">
            <a:avLst/>
          </a:prstGeom>
          <a:solidFill>
            <a:schemeClr val="accent6">
              <a:lumMod val="20000"/>
              <a:lumOff val="80000"/>
            </a:schemeClr>
          </a:solid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8" name="文本框 67"/>
              <p:cNvSpPr txBox="1"/>
              <p:nvPr/>
            </p:nvSpPr>
            <p:spPr>
              <a:xfrm>
                <a:off x="8828952" y="2420094"/>
                <a:ext cx="2775540" cy="5726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pP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𝑓</m:t>
                      </m:r>
                      <m:sSub>
                        <m:sSubPr>
                          <m:ctrlPr>
                            <a:rPr lang="zh-CN" altLang="zh-CN" i="1">
                              <a:solidFill>
                                <a:schemeClr val="tx1"/>
                              </a:solidFill>
                              <a:latin typeface="Cambria Math" panose="02040503050406030204" pitchFamily="18" charset="0"/>
                            </a:rPr>
                          </m:ctrlPr>
                        </m:sSubPr>
                        <m:e>
                          <m:d>
                            <m:dPr>
                              <m:ctrlPr>
                                <a:rPr lang="zh-CN" altLang="zh-CN" i="1">
                                  <a:solidFill>
                                    <a:schemeClr val="tx1"/>
                                  </a:solidFill>
                                  <a:latin typeface="Cambria Math" panose="02040503050406030204" pitchFamily="18" charset="0"/>
                                </a:rPr>
                              </m:ctrlPr>
                            </m:dPr>
                            <m:e>
                              <m:sSub>
                                <m:sSubPr>
                                  <m:ctrlPr>
                                    <a:rPr lang="zh-CN" altLang="zh-CN" i="1">
                                      <a:solidFill>
                                        <a:schemeClr val="tx1"/>
                                      </a:solidFill>
                                      <a:latin typeface="Cambria Math" panose="02040503050406030204" pitchFamily="18" charset="0"/>
                                    </a:rPr>
                                  </m:ctrlPr>
                                </m:sSubPr>
                                <m:e>
                                  <m:r>
                                    <a:rPr lang="en-US" altLang="zh-CN" b="0" i="1">
                                      <a:solidFill>
                                        <a:schemeClr val="tx1"/>
                                      </a:solidFill>
                                      <a:latin typeface="Cambria Math" panose="02040503050406030204" pitchFamily="18" charset="0"/>
                                    </a:rPr>
                                    <m:t>𝑑</m:t>
                                  </m:r>
                                </m:e>
                                <m:sub>
                                  <m:r>
                                    <a:rPr lang="en-US" altLang="zh-CN" b="0" i="1">
                                      <a:solidFill>
                                        <a:schemeClr val="tx1"/>
                                      </a:solidFill>
                                      <a:latin typeface="Cambria Math" panose="02040503050406030204" pitchFamily="18" charset="0"/>
                                    </a:rPr>
                                    <m:t>𝑖𝑗</m:t>
                                  </m:r>
                                </m:sub>
                              </m:sSub>
                            </m:e>
                          </m:d>
                        </m:e>
                        <m:sub>
                          <m:r>
                            <m:rPr>
                              <m:nor/>
                            </m:rPr>
                            <a:rPr lang="en-US" altLang="zh-CN" b="1" i="1">
                              <a:solidFill>
                                <a:schemeClr val="tx1"/>
                              </a:solidFill>
                              <a:latin typeface="+mj-lt"/>
                              <a:ea typeface="华文中宋" panose="02010600040101010101" pitchFamily="2" charset="-122"/>
                            </a:rPr>
                            <m:t>Gaus</m:t>
                          </m:r>
                          <m:r>
                            <m:rPr>
                              <m:nor/>
                            </m:rPr>
                            <a:rPr lang="en-US" altLang="zh-CN" i="1">
                              <a:solidFill>
                                <a:schemeClr val="tx1"/>
                              </a:solidFill>
                              <a:latin typeface="+mj-lt"/>
                              <a:ea typeface="华文中宋" panose="02010600040101010101" pitchFamily="2" charset="-122"/>
                            </a:rPr>
                            <m:t> </m:t>
                          </m:r>
                        </m:sub>
                      </m:sSub>
                      <m:r>
                        <a:rPr lang="en-US" altLang="zh-CN" b="0" i="1">
                          <a:solidFill>
                            <a:schemeClr val="tx1"/>
                          </a:solidFill>
                          <a:latin typeface="Cambria Math" panose="02040503050406030204" pitchFamily="18" charset="0"/>
                        </a:rPr>
                        <m:t>=</m:t>
                      </m:r>
                      <m:sSup>
                        <m:sSupPr>
                          <m:ctrlPr>
                            <a:rPr lang="zh-CN" altLang="zh-CN" i="1">
                              <a:solidFill>
                                <a:schemeClr val="tx1"/>
                              </a:solidFill>
                              <a:latin typeface="Cambria Math" panose="02040503050406030204" pitchFamily="18" charset="0"/>
                            </a:rPr>
                          </m:ctrlPr>
                        </m:sSupPr>
                        <m:e>
                          <m:r>
                            <a:rPr lang="en-US" altLang="zh-CN" b="0" i="1">
                              <a:solidFill>
                                <a:schemeClr val="tx1"/>
                              </a:solidFill>
                              <a:latin typeface="Cambria Math" panose="02040503050406030204" pitchFamily="18" charset="0"/>
                            </a:rPr>
                            <m:t>𝑒</m:t>
                          </m:r>
                        </m:e>
                        <m:sup>
                          <m:r>
                            <a:rPr lang="en-US" altLang="zh-CN" b="0" i="1">
                              <a:solidFill>
                                <a:schemeClr val="tx1"/>
                              </a:solidFill>
                              <a:latin typeface="Cambria Math" panose="02040503050406030204" pitchFamily="18" charset="0"/>
                            </a:rPr>
                            <m:t>−</m:t>
                          </m:r>
                          <m:f>
                            <m:fPr>
                              <m:ctrlPr>
                                <a:rPr lang="zh-CN" altLang="zh-CN" i="1">
                                  <a:solidFill>
                                    <a:schemeClr val="tx1"/>
                                  </a:solidFill>
                                  <a:latin typeface="Cambria Math" panose="02040503050406030204" pitchFamily="18" charset="0"/>
                                </a:rPr>
                              </m:ctrlPr>
                            </m:fPr>
                            <m:num>
                              <m:r>
                                <a:rPr lang="en-US" altLang="zh-CN" b="0" i="1">
                                  <a:solidFill>
                                    <a:schemeClr val="tx1"/>
                                  </a:solidFill>
                                  <a:latin typeface="Cambria Math" panose="02040503050406030204" pitchFamily="18" charset="0"/>
                                </a:rPr>
                                <m:t>1</m:t>
                              </m:r>
                            </m:num>
                            <m:den>
                              <m:r>
                                <a:rPr lang="en-US" altLang="zh-CN" b="0" i="1">
                                  <a:solidFill>
                                    <a:schemeClr val="tx1"/>
                                  </a:solidFill>
                                  <a:latin typeface="Cambria Math" panose="02040503050406030204" pitchFamily="18" charset="0"/>
                                </a:rPr>
                                <m:t>2</m:t>
                              </m:r>
                            </m:den>
                          </m:f>
                          <m:sSup>
                            <m:sSupPr>
                              <m:ctrlPr>
                                <a:rPr lang="zh-CN" altLang="zh-CN" i="1">
                                  <a:solidFill>
                                    <a:schemeClr val="tx1"/>
                                  </a:solidFill>
                                  <a:latin typeface="Cambria Math" panose="02040503050406030204" pitchFamily="18" charset="0"/>
                                </a:rPr>
                              </m:ctrlPr>
                            </m:sSupPr>
                            <m:e>
                              <m:d>
                                <m:dPr>
                                  <m:ctrlPr>
                                    <a:rPr lang="zh-CN" altLang="zh-CN" i="1">
                                      <a:solidFill>
                                        <a:schemeClr val="tx1"/>
                                      </a:solidFill>
                                      <a:latin typeface="Cambria Math" panose="02040503050406030204" pitchFamily="18" charset="0"/>
                                    </a:rPr>
                                  </m:ctrlPr>
                                </m:dPr>
                                <m:e>
                                  <m:f>
                                    <m:fPr>
                                      <m:ctrlPr>
                                        <a:rPr lang="zh-CN" altLang="zh-CN" i="1">
                                          <a:solidFill>
                                            <a:schemeClr val="tx1"/>
                                          </a:solidFill>
                                          <a:latin typeface="Cambria Math" panose="02040503050406030204" pitchFamily="18" charset="0"/>
                                        </a:rPr>
                                      </m:ctrlPr>
                                    </m:fPr>
                                    <m:num>
                                      <m:sSub>
                                        <m:sSubPr>
                                          <m:ctrlPr>
                                            <a:rPr lang="zh-CN" altLang="zh-CN" i="1">
                                              <a:solidFill>
                                                <a:schemeClr val="tx1"/>
                                              </a:solidFill>
                                              <a:latin typeface="Cambria Math" panose="02040503050406030204" pitchFamily="18" charset="0"/>
                                            </a:rPr>
                                          </m:ctrlPr>
                                        </m:sSubPr>
                                        <m:e>
                                          <m:r>
                                            <a:rPr lang="en-US" altLang="zh-CN" b="0" i="1">
                                              <a:solidFill>
                                                <a:schemeClr val="tx1"/>
                                              </a:solidFill>
                                              <a:latin typeface="Cambria Math" panose="02040503050406030204" pitchFamily="18" charset="0"/>
                                            </a:rPr>
                                            <m:t>𝑑</m:t>
                                          </m:r>
                                        </m:e>
                                        <m:sub>
                                          <m:r>
                                            <a:rPr lang="en-US" altLang="zh-CN" b="0" i="1">
                                              <a:solidFill>
                                                <a:schemeClr val="tx1"/>
                                              </a:solidFill>
                                              <a:latin typeface="Cambria Math" panose="02040503050406030204" pitchFamily="18" charset="0"/>
                                            </a:rPr>
                                            <m:t>𝑖𝑗</m:t>
                                          </m:r>
                                        </m:sub>
                                      </m:sSub>
                                    </m:num>
                                    <m:den>
                                      <m:r>
                                        <a:rPr lang="en-US" altLang="zh-CN" b="0" i="1">
                                          <a:solidFill>
                                            <a:schemeClr val="tx1"/>
                                          </a:solidFill>
                                          <a:latin typeface="Cambria Math" panose="02040503050406030204" pitchFamily="18" charset="0"/>
                                        </a:rPr>
                                        <m:t>𝑟</m:t>
                                      </m:r>
                                    </m:den>
                                  </m:f>
                                </m:e>
                              </m:d>
                            </m:e>
                            <m:sup>
                              <m:r>
                                <a:rPr lang="en-US" altLang="zh-CN" b="0" i="1">
                                  <a:solidFill>
                                    <a:schemeClr val="tx1"/>
                                  </a:solidFill>
                                  <a:latin typeface="Cambria Math" panose="02040503050406030204" pitchFamily="18" charset="0"/>
                                </a:rPr>
                                <m:t>2</m:t>
                              </m:r>
                            </m:sup>
                          </m:sSup>
                        </m:sup>
                      </m:sSup>
                    </m:oMath>
                  </m:oMathPara>
                </a14:m>
                <a:endParaRPr lang="zh-CN" altLang="en-US" i="1" dirty="0">
                  <a:latin typeface="+mj-lt"/>
                  <a:ea typeface="华文中宋" panose="02010600040101010101" pitchFamily="2" charset="-122"/>
                </a:endParaRPr>
              </a:p>
            </p:txBody>
          </p:sp>
        </mc:Choice>
        <mc:Fallback xmlns="">
          <p:sp>
            <p:nvSpPr>
              <p:cNvPr id="68" name="文本框 67"/>
              <p:cNvSpPr txBox="1">
                <a:spLocks noRot="1" noChangeAspect="1" noMove="1" noResize="1" noEditPoints="1" noAdjustHandles="1" noChangeArrowheads="1" noChangeShapeType="1" noTextEdit="1"/>
              </p:cNvSpPr>
              <p:nvPr/>
            </p:nvSpPr>
            <p:spPr>
              <a:xfrm>
                <a:off x="8828952" y="2420094"/>
                <a:ext cx="2775540" cy="572609"/>
              </a:xfrm>
              <a:prstGeom prst="rect">
                <a:avLst/>
              </a:prstGeom>
              <a:blipFill rotWithShape="1">
                <a:blip r:embed="rId7"/>
                <a:stretch>
                  <a:fillRect l="-20" t="-24305" r="18" b="-24295"/>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69" name="文本框 68"/>
          <p:cNvSpPr txBox="1"/>
          <p:nvPr/>
        </p:nvSpPr>
        <p:spPr>
          <a:xfrm>
            <a:off x="7091965" y="2616447"/>
            <a:ext cx="1597772" cy="369332"/>
          </a:xfrm>
          <a:prstGeom prst="rect">
            <a:avLst/>
          </a:prstGeom>
          <a:noFill/>
        </p:spPr>
        <p:txBody>
          <a:bodyPr wrap="square">
            <a:spAutoFit/>
          </a:bodyPr>
          <a:lstStyle/>
          <a:p>
            <a:pPr marL="36195" algn="just"/>
            <a:r>
              <a:rPr lang="zh-CN" altLang="en-US">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高斯衰减</a:t>
            </a:r>
          </a:p>
        </p:txBody>
      </p:sp>
      <p:sp>
        <p:nvSpPr>
          <p:cNvPr id="70" name="文本框 69"/>
          <p:cNvSpPr txBox="1"/>
          <p:nvPr/>
        </p:nvSpPr>
        <p:spPr>
          <a:xfrm>
            <a:off x="7987821" y="1704988"/>
            <a:ext cx="3015172" cy="499496"/>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ü"/>
            </a:pPr>
            <a:r>
              <a:rPr lang="zh-CN" altLang="en-US" sz="2000" b="1">
                <a:solidFill>
                  <a:srgbClr val="203864"/>
                </a:solidFill>
                <a:latin typeface="华文中宋" panose="02010600040101010101" pitchFamily="2" charset="-122"/>
                <a:ea typeface="华文中宋" panose="02010600040101010101" pitchFamily="2" charset="-122"/>
              </a:rPr>
              <a:t>邻域距离衰减函数</a:t>
            </a:r>
            <a:endParaRPr lang="zh-CN" altLang="en-US" sz="2000" b="1" dirty="0">
              <a:solidFill>
                <a:srgbClr val="203864"/>
              </a:solidFill>
              <a:latin typeface="华文中宋" panose="02010600040101010101" pitchFamily="2" charset="-122"/>
              <a:ea typeface="华文中宋" panose="02010600040101010101" pitchFamily="2" charset="-122"/>
            </a:endParaRPr>
          </a:p>
        </p:txBody>
      </p:sp>
      <p:sp>
        <p:nvSpPr>
          <p:cNvPr id="71" name="矩形 70"/>
          <p:cNvSpPr/>
          <p:nvPr/>
        </p:nvSpPr>
        <p:spPr>
          <a:xfrm>
            <a:off x="8514848" y="3329155"/>
            <a:ext cx="3174962" cy="750016"/>
          </a:xfrm>
          <a:prstGeom prst="rect">
            <a:avLst/>
          </a:prstGeom>
          <a:solidFill>
            <a:schemeClr val="accent6">
              <a:lumMod val="20000"/>
              <a:lumOff val="80000"/>
            </a:schemeClr>
          </a:solid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2" name="文本框 71"/>
              <p:cNvSpPr txBox="1"/>
              <p:nvPr/>
            </p:nvSpPr>
            <p:spPr>
              <a:xfrm>
                <a:off x="8529540" y="3387584"/>
                <a:ext cx="3273778" cy="44241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50000"/>
                  </a:lnSpc>
                  <a:defRPr b="1" i="0">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𝑓</m:t>
                      </m:r>
                      <m:d>
                        <m:dPr>
                          <m:ctrlPr>
                            <a:rPr lang="zh-CN" altLang="zh-CN" b="0" i="1">
                              <a:latin typeface="Cambria Math" panose="02040503050406030204" pitchFamily="18" charset="0"/>
                            </a:rPr>
                          </m:ctrlPr>
                        </m:dPr>
                        <m:e>
                          <m:sSub>
                            <m:sSubPr>
                              <m:ctrlPr>
                                <a:rPr lang="zh-CN" altLang="zh-CN" b="0" i="1">
                                  <a:latin typeface="Cambria Math" panose="02040503050406030204" pitchFamily="18" charset="0"/>
                                </a:rPr>
                              </m:ctrlPr>
                            </m:sSubPr>
                            <m:e>
                              <m:r>
                                <a:rPr lang="en-US" altLang="zh-CN" b="0" i="1">
                                  <a:latin typeface="Cambria Math" panose="02040503050406030204" pitchFamily="18" charset="0"/>
                                </a:rPr>
                                <m:t>𝑑</m:t>
                              </m:r>
                            </m:e>
                            <m:sub>
                              <m:r>
                                <a:rPr lang="en-US" altLang="zh-CN" b="0" i="1">
                                  <a:latin typeface="Cambria Math" panose="02040503050406030204" pitchFamily="18" charset="0"/>
                                </a:rPr>
                                <m:t>𝑖𝑗</m:t>
                              </m:r>
                            </m:sub>
                          </m:sSub>
                        </m:e>
                      </m:d>
                      <m:sSub>
                        <m:sSubPr>
                          <m:ctrlPr>
                            <a:rPr lang="zh-CN" altLang="zh-CN" b="0" i="1">
                              <a:latin typeface="Cambria Math" panose="02040503050406030204" pitchFamily="18" charset="0"/>
                            </a:rPr>
                          </m:ctrlPr>
                        </m:sSubPr>
                        <m:e>
                          <m:r>
                            <m:rPr>
                              <m:nor/>
                            </m:rPr>
                            <a:rPr lang="en-US" altLang="zh-CN" b="0" i="1">
                              <a:latin typeface="Cambria Math" panose="02040503050406030204" pitchFamily="18" charset="0"/>
                            </a:rPr>
                            <m:t> </m:t>
                          </m:r>
                        </m:e>
                        <m:sub>
                          <m:r>
                            <m:rPr>
                              <m:nor/>
                            </m:rPr>
                            <a:rPr lang="en-US" altLang="zh-CN" i="1">
                              <a:latin typeface="Cambria Math" panose="02040503050406030204" pitchFamily="18" charset="0"/>
                            </a:rPr>
                            <m:t>Bisq</m:t>
                          </m:r>
                          <m:r>
                            <m:rPr>
                              <m:nor/>
                            </m:rPr>
                            <a:rPr lang="en-US" altLang="zh-CN" b="0" i="1">
                              <a:latin typeface="Cambria Math" panose="02040503050406030204" pitchFamily="18" charset="0"/>
                            </a:rPr>
                            <m:t> </m:t>
                          </m:r>
                        </m:sub>
                      </m:sSub>
                      <m:r>
                        <a:rPr lang="en-US" altLang="zh-CN" b="0" i="1">
                          <a:latin typeface="Cambria Math" panose="02040503050406030204" pitchFamily="18" charset="0"/>
                        </a:rPr>
                        <m:t>=</m:t>
                      </m:r>
                      <m:sSup>
                        <m:sSupPr>
                          <m:ctrlPr>
                            <a:rPr lang="zh-CN" altLang="zh-CN" b="0" i="1">
                              <a:latin typeface="Cambria Math" panose="02040503050406030204" pitchFamily="18" charset="0"/>
                            </a:rPr>
                          </m:ctrlPr>
                        </m:sSupPr>
                        <m:e>
                          <m:d>
                            <m:dPr>
                              <m:ctrlPr>
                                <a:rPr lang="zh-CN" altLang="zh-CN" b="0" i="1">
                                  <a:latin typeface="Cambria Math" panose="02040503050406030204" pitchFamily="18" charset="0"/>
                                </a:rPr>
                              </m:ctrlPr>
                            </m:dPr>
                            <m:e>
                              <m:r>
                                <a:rPr lang="en-US" altLang="zh-CN" b="0" i="1">
                                  <a:latin typeface="Cambria Math" panose="02040503050406030204" pitchFamily="18" charset="0"/>
                                </a:rPr>
                                <m:t>1−</m:t>
                              </m:r>
                              <m:sSup>
                                <m:sSupPr>
                                  <m:ctrlPr>
                                    <a:rPr lang="zh-CN" altLang="zh-CN" b="0" i="1">
                                      <a:latin typeface="Cambria Math" panose="02040503050406030204" pitchFamily="18" charset="0"/>
                                    </a:rPr>
                                  </m:ctrlPr>
                                </m:sSupPr>
                                <m:e>
                                  <m:d>
                                    <m:dPr>
                                      <m:ctrlPr>
                                        <a:rPr lang="zh-CN" altLang="zh-CN" b="0" i="1">
                                          <a:latin typeface="Cambria Math" panose="02040503050406030204" pitchFamily="18" charset="0"/>
                                        </a:rPr>
                                      </m:ctrlPr>
                                    </m:dPr>
                                    <m:e>
                                      <m:f>
                                        <m:fPr>
                                          <m:ctrlPr>
                                            <a:rPr lang="zh-CN" altLang="zh-CN" b="0" i="1">
                                              <a:latin typeface="Cambria Math" panose="02040503050406030204" pitchFamily="18" charset="0"/>
                                            </a:rPr>
                                          </m:ctrlPr>
                                        </m:fPr>
                                        <m:num>
                                          <m:sSub>
                                            <m:sSubPr>
                                              <m:ctrlPr>
                                                <a:rPr lang="zh-CN" altLang="zh-CN" b="0" i="1">
                                                  <a:latin typeface="Cambria Math" panose="02040503050406030204" pitchFamily="18" charset="0"/>
                                                </a:rPr>
                                              </m:ctrlPr>
                                            </m:sSubPr>
                                            <m:e>
                                              <m:r>
                                                <a:rPr lang="en-US" altLang="zh-CN" b="0" i="1">
                                                  <a:latin typeface="Cambria Math" panose="02040503050406030204" pitchFamily="18" charset="0"/>
                                                </a:rPr>
                                                <m:t>𝑑</m:t>
                                              </m:r>
                                            </m:e>
                                            <m:sub>
                                              <m:r>
                                                <a:rPr lang="en-US" altLang="zh-CN" b="0" i="1">
                                                  <a:latin typeface="Cambria Math" panose="02040503050406030204" pitchFamily="18" charset="0"/>
                                                </a:rPr>
                                                <m:t>𝑖𝑗</m:t>
                                              </m:r>
                                            </m:sub>
                                          </m:sSub>
                                        </m:num>
                                        <m:den>
                                          <m:r>
                                            <a:rPr lang="en-US" altLang="zh-CN" b="0" i="1">
                                              <a:latin typeface="Cambria Math" panose="02040503050406030204" pitchFamily="18" charset="0"/>
                                            </a:rPr>
                                            <m:t>𝑟</m:t>
                                          </m:r>
                                        </m:den>
                                      </m:f>
                                    </m:e>
                                  </m:d>
                                </m:e>
                                <m:sup>
                                  <m:r>
                                    <a:rPr lang="en-US" altLang="zh-CN" b="0" i="1">
                                      <a:latin typeface="Cambria Math" panose="02040503050406030204" pitchFamily="18" charset="0"/>
                                    </a:rPr>
                                    <m:t>2</m:t>
                                  </m:r>
                                </m:sup>
                              </m:sSup>
                            </m:e>
                          </m:d>
                        </m:e>
                        <m:sup>
                          <m:r>
                            <a:rPr lang="en-US" altLang="zh-CN" b="0" i="1">
                              <a:latin typeface="Cambria Math" panose="02040503050406030204" pitchFamily="18" charset="0"/>
                            </a:rPr>
                            <m:t>2</m:t>
                          </m:r>
                        </m:sup>
                      </m:sSup>
                    </m:oMath>
                  </m:oMathPara>
                </a14:m>
                <a:endParaRPr lang="zh-CN" altLang="en-US" b="0" i="1" dirty="0"/>
              </a:p>
            </p:txBody>
          </p:sp>
        </mc:Choice>
        <mc:Fallback xmlns="">
          <p:sp>
            <p:nvSpPr>
              <p:cNvPr id="72" name="文本框 71"/>
              <p:cNvSpPr txBox="1">
                <a:spLocks noRot="1" noChangeAspect="1" noMove="1" noResize="1" noEditPoints="1" noAdjustHandles="1" noChangeArrowheads="1" noChangeShapeType="1" noTextEdit="1"/>
              </p:cNvSpPr>
              <p:nvPr/>
            </p:nvSpPr>
            <p:spPr>
              <a:xfrm>
                <a:off x="8529540" y="3387584"/>
                <a:ext cx="3273778" cy="442413"/>
              </a:xfrm>
              <a:prstGeom prst="rect">
                <a:avLst/>
              </a:prstGeom>
              <a:blipFill rotWithShape="1">
                <a:blip r:embed="rId8"/>
                <a:stretch>
                  <a:fillRect l="-7" t="-79771" r="18" b="-79589"/>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73" name="文本框 72"/>
          <p:cNvSpPr txBox="1"/>
          <p:nvPr/>
        </p:nvSpPr>
        <p:spPr>
          <a:xfrm>
            <a:off x="7024614" y="3527681"/>
            <a:ext cx="1649687" cy="369332"/>
          </a:xfrm>
          <a:prstGeom prst="rect">
            <a:avLst/>
          </a:prstGeom>
          <a:noFill/>
        </p:spPr>
        <p:txBody>
          <a:bodyPr wrap="square">
            <a:spAutoFit/>
          </a:bodyPr>
          <a:lstStyle/>
          <a:p>
            <a:pPr marL="36195" algn="just"/>
            <a:r>
              <a:rPr lang="zh-CN" altLang="en-US">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双平方衰减</a:t>
            </a:r>
          </a:p>
        </p:txBody>
      </p:sp>
      <p:sp>
        <p:nvSpPr>
          <p:cNvPr id="74" name="矩形 73"/>
          <p:cNvSpPr/>
          <p:nvPr/>
        </p:nvSpPr>
        <p:spPr>
          <a:xfrm>
            <a:off x="8506253" y="4274758"/>
            <a:ext cx="3174963" cy="648062"/>
          </a:xfrm>
          <a:prstGeom prst="rect">
            <a:avLst/>
          </a:prstGeom>
          <a:solidFill>
            <a:schemeClr val="accent6">
              <a:lumMod val="20000"/>
              <a:lumOff val="80000"/>
            </a:schemeClr>
          </a:solid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5" name="文本框 74"/>
              <p:cNvSpPr txBox="1"/>
              <p:nvPr/>
            </p:nvSpPr>
            <p:spPr>
              <a:xfrm>
                <a:off x="8726128" y="4191027"/>
                <a:ext cx="2718024" cy="60833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50000"/>
                  </a:lnSpc>
                  <a:defRPr b="1" i="0">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sSub>
                        <m:sSubPr>
                          <m:ctrlPr>
                            <a:rPr lang="zh-CN" altLang="zh-CN" b="0" i="1">
                              <a:latin typeface="Cambria Math" panose="02040503050406030204" pitchFamily="18" charset="0"/>
                            </a:rPr>
                          </m:ctrlPr>
                        </m:sSubPr>
                        <m:e>
                          <m:d>
                            <m:dPr>
                              <m:ctrlPr>
                                <a:rPr lang="zh-CN" altLang="zh-CN" b="0" i="1">
                                  <a:latin typeface="Cambria Math" panose="02040503050406030204" pitchFamily="18" charset="0"/>
                                </a:rPr>
                              </m:ctrlPr>
                            </m:dPr>
                            <m:e>
                              <m:sSub>
                                <m:sSubPr>
                                  <m:ctrlPr>
                                    <a:rPr lang="zh-CN" altLang="zh-CN" b="0" i="1">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𝑖𝑗</m:t>
                                  </m:r>
                                </m:sub>
                              </m:sSub>
                            </m:e>
                          </m:d>
                        </m:e>
                        <m:sub>
                          <m:r>
                            <m:rPr>
                              <m:nor/>
                            </m:rPr>
                            <a:rPr lang="en-US" altLang="zh-CN" i="1" smtClean="0">
                              <a:latin typeface="Cambria Math" panose="02040503050406030204" pitchFamily="18" charset="0"/>
                            </a:rPr>
                            <m:t>Lin</m:t>
                          </m:r>
                          <m:r>
                            <m:rPr>
                              <m:nor/>
                            </m:rPr>
                            <a:rPr lang="en-US" altLang="zh-CN" b="0" i="1" smtClean="0">
                              <a:latin typeface="Cambria Math" panose="02040503050406030204" pitchFamily="18" charset="0"/>
                            </a:rPr>
                            <m:t> </m:t>
                          </m:r>
                        </m:sub>
                      </m:sSub>
                      <m:r>
                        <a:rPr lang="en-US" altLang="zh-CN" b="0" i="1" smtClean="0">
                          <a:latin typeface="Cambria Math" panose="02040503050406030204" pitchFamily="18" charset="0"/>
                        </a:rPr>
                        <m:t>=1−</m:t>
                      </m:r>
                      <m:f>
                        <m:fPr>
                          <m:ctrlPr>
                            <a:rPr lang="zh-CN" altLang="zh-CN" b="0" i="1">
                              <a:latin typeface="Cambria Math" panose="02040503050406030204" pitchFamily="18" charset="0"/>
                            </a:rPr>
                          </m:ctrlPr>
                        </m:fPr>
                        <m:num>
                          <m:sSub>
                            <m:sSubPr>
                              <m:ctrlPr>
                                <a:rPr lang="zh-CN" altLang="zh-CN" b="0" i="1">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𝑖𝑗</m:t>
                              </m:r>
                            </m:sub>
                          </m:sSub>
                        </m:num>
                        <m:den>
                          <m:r>
                            <a:rPr lang="en-US" altLang="zh-CN" b="0" i="1" smtClean="0">
                              <a:latin typeface="Cambria Math" panose="02040503050406030204" pitchFamily="18" charset="0"/>
                            </a:rPr>
                            <m:t>𝑟</m:t>
                          </m:r>
                        </m:den>
                      </m:f>
                    </m:oMath>
                  </m:oMathPara>
                </a14:m>
                <a:endParaRPr lang="zh-CN" altLang="en-US" b="0" i="1" dirty="0"/>
              </a:p>
            </p:txBody>
          </p:sp>
        </mc:Choice>
        <mc:Fallback xmlns="">
          <p:sp>
            <p:nvSpPr>
              <p:cNvPr id="75" name="文本框 74"/>
              <p:cNvSpPr txBox="1">
                <a:spLocks noRot="1" noChangeAspect="1" noMove="1" noResize="1" noEditPoints="1" noAdjustHandles="1" noChangeArrowheads="1" noChangeShapeType="1" noTextEdit="1"/>
              </p:cNvSpPr>
              <p:nvPr/>
            </p:nvSpPr>
            <p:spPr>
              <a:xfrm>
                <a:off x="8726128" y="4191027"/>
                <a:ext cx="2718024" cy="608335"/>
              </a:xfrm>
              <a:prstGeom prst="rect">
                <a:avLst/>
              </a:prstGeom>
              <a:blipFill rotWithShape="1">
                <a:blip r:embed="rId9"/>
                <a:stretch>
                  <a:fillRect l="-22" t="-14305" r="7" b="-14504"/>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76" name="文本框 75"/>
          <p:cNvSpPr txBox="1"/>
          <p:nvPr/>
        </p:nvSpPr>
        <p:spPr>
          <a:xfrm>
            <a:off x="7167015" y="4410784"/>
            <a:ext cx="1597772" cy="369332"/>
          </a:xfrm>
          <a:prstGeom prst="rect">
            <a:avLst/>
          </a:prstGeom>
          <a:noFill/>
        </p:spPr>
        <p:txBody>
          <a:bodyPr wrap="square">
            <a:spAutoFit/>
          </a:bodyPr>
          <a:lstStyle/>
          <a:p>
            <a:pPr marL="36195" algn="just"/>
            <a:r>
              <a:rPr lang="zh-CN" altLang="en-US">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线性衰减</a:t>
            </a:r>
          </a:p>
        </p:txBody>
      </p:sp>
      <p:sp>
        <p:nvSpPr>
          <p:cNvPr id="77" name="矩形 76"/>
          <p:cNvSpPr/>
          <p:nvPr/>
        </p:nvSpPr>
        <p:spPr>
          <a:xfrm>
            <a:off x="8514848" y="5103417"/>
            <a:ext cx="3157774" cy="639386"/>
          </a:xfrm>
          <a:prstGeom prst="rect">
            <a:avLst/>
          </a:prstGeom>
          <a:solidFill>
            <a:schemeClr val="accent6">
              <a:lumMod val="20000"/>
              <a:lumOff val="80000"/>
            </a:schemeClr>
          </a:solid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8" name="文本框 77"/>
              <p:cNvSpPr txBox="1"/>
              <p:nvPr/>
            </p:nvSpPr>
            <p:spPr>
              <a:xfrm>
                <a:off x="9061116" y="5146054"/>
                <a:ext cx="2294021" cy="31487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50000"/>
                  </a:lnSpc>
                  <a:defRPr b="1" i="0">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r>
                        <a:rPr lang="zh-CN" altLang="en-US" b="0" i="1">
                          <a:latin typeface="Cambria Math" panose="02040503050406030204" pitchFamily="18" charset="0"/>
                        </a:rPr>
                        <m:t>𝑓</m:t>
                      </m:r>
                      <m:sSub>
                        <m:sSubPr>
                          <m:ctrlPr>
                            <a:rPr lang="zh-CN" altLang="en-US" b="0" i="1">
                              <a:latin typeface="Cambria Math" panose="02040503050406030204" pitchFamily="18" charset="0"/>
                            </a:rPr>
                          </m:ctrlPr>
                        </m:sSubPr>
                        <m:e>
                          <m:d>
                            <m:dPr>
                              <m:ctrlPr>
                                <a:rPr lang="zh-CN" altLang="en-US" b="0" i="1">
                                  <a:latin typeface="Cambria Math" panose="02040503050406030204" pitchFamily="18" charset="0"/>
                                </a:rPr>
                              </m:ctrlPr>
                            </m:dPr>
                            <m:e>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𝑑</m:t>
                                  </m:r>
                                </m:e>
                                <m:sub>
                                  <m:r>
                                    <a:rPr lang="zh-CN" altLang="en-US" b="0" i="1">
                                      <a:latin typeface="Cambria Math" panose="02040503050406030204" pitchFamily="18" charset="0"/>
                                    </a:rPr>
                                    <m:t>𝑖𝑗</m:t>
                                  </m:r>
                                </m:sub>
                              </m:sSub>
                            </m:e>
                          </m:d>
                        </m:e>
                        <m:sub>
                          <m:r>
                            <a:rPr lang="zh-CN" altLang="en-US" b="1" i="1">
                              <a:latin typeface="Cambria Math" panose="02040503050406030204" pitchFamily="18" charset="0"/>
                            </a:rPr>
                            <m:t>𝑬𝒙</m:t>
                          </m:r>
                          <m:r>
                            <a:rPr lang="zh-CN" altLang="en-US" b="0" i="1">
                              <a:latin typeface="Cambria Math" panose="02040503050406030204" pitchFamily="18" charset="0"/>
                            </a:rPr>
                            <m:t>𝑝</m:t>
                          </m:r>
                        </m:sub>
                      </m:sSub>
                      <m:r>
                        <a:rPr lang="zh-CN" altLang="en-US" b="0" i="1">
                          <a:latin typeface="Cambria Math" panose="02040503050406030204" pitchFamily="18" charset="0"/>
                        </a:rPr>
                        <m:t>=</m:t>
                      </m:r>
                      <m:sSup>
                        <m:sSupPr>
                          <m:ctrlPr>
                            <a:rPr lang="zh-CN" altLang="en-US" b="0" i="1">
                              <a:latin typeface="Cambria Math" panose="02040503050406030204" pitchFamily="18" charset="0"/>
                            </a:rPr>
                          </m:ctrlPr>
                        </m:sSupPr>
                        <m:e>
                          <m:r>
                            <a:rPr lang="zh-CN" altLang="en-US" b="0" i="1">
                              <a:latin typeface="Cambria Math" panose="02040503050406030204" pitchFamily="18" charset="0"/>
                            </a:rPr>
                            <m:t>𝑒</m:t>
                          </m:r>
                        </m:e>
                        <m:sup>
                          <m:r>
                            <a:rPr lang="zh-CN" altLang="en-US" b="0" i="1">
                              <a:latin typeface="Cambria Math" panose="02040503050406030204" pitchFamily="18" charset="0"/>
                            </a:rPr>
                            <m:t>−</m:t>
                          </m:r>
                          <m:d>
                            <m:dPr>
                              <m:ctrlPr>
                                <a:rPr lang="zh-CN" altLang="en-US" b="0" i="1">
                                  <a:latin typeface="Cambria Math" panose="02040503050406030204" pitchFamily="18" charset="0"/>
                                </a:rPr>
                              </m:ctrlPr>
                            </m:dPr>
                            <m:e>
                              <m:f>
                                <m:fPr>
                                  <m:ctrlPr>
                                    <a:rPr lang="zh-CN" altLang="en-US" b="0" i="1">
                                      <a:latin typeface="Cambria Math" panose="02040503050406030204" pitchFamily="18" charset="0"/>
                                    </a:rPr>
                                  </m:ctrlPr>
                                </m:fPr>
                                <m:num>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𝑑</m:t>
                                      </m:r>
                                    </m:e>
                                    <m:sub>
                                      <m:r>
                                        <a:rPr lang="zh-CN" altLang="en-US" b="0" i="1">
                                          <a:latin typeface="Cambria Math" panose="02040503050406030204" pitchFamily="18" charset="0"/>
                                        </a:rPr>
                                        <m:t>𝑖𝑗</m:t>
                                      </m:r>
                                    </m:sub>
                                  </m:sSub>
                                </m:num>
                                <m:den>
                                  <m:r>
                                    <a:rPr lang="zh-CN" altLang="en-US" b="0" i="1">
                                      <a:latin typeface="Cambria Math" panose="02040503050406030204" pitchFamily="18" charset="0"/>
                                    </a:rPr>
                                    <m:t>𝑟</m:t>
                                  </m:r>
                                </m:den>
                              </m:f>
                            </m:e>
                          </m:d>
                        </m:sup>
                      </m:sSup>
                    </m:oMath>
                  </m:oMathPara>
                </a14:m>
                <a:endParaRPr lang="zh-CN" altLang="en-US" b="0" i="1" dirty="0"/>
              </a:p>
            </p:txBody>
          </p:sp>
        </mc:Choice>
        <mc:Fallback xmlns="">
          <p:sp>
            <p:nvSpPr>
              <p:cNvPr id="78" name="文本框 77"/>
              <p:cNvSpPr txBox="1">
                <a:spLocks noRot="1" noChangeAspect="1" noMove="1" noResize="1" noEditPoints="1" noAdjustHandles="1" noChangeArrowheads="1" noChangeShapeType="1" noTextEdit="1"/>
              </p:cNvSpPr>
              <p:nvPr/>
            </p:nvSpPr>
            <p:spPr>
              <a:xfrm>
                <a:off x="9061116" y="5146054"/>
                <a:ext cx="2294021" cy="314874"/>
              </a:xfrm>
              <a:prstGeom prst="rect">
                <a:avLst/>
              </a:prstGeom>
              <a:blipFill rotWithShape="1">
                <a:blip r:embed="rId10"/>
                <a:stretch>
                  <a:fillRect l="-13" t="-81680" r="3" b="-81698"/>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79" name="文本框 78"/>
          <p:cNvSpPr txBox="1"/>
          <p:nvPr/>
        </p:nvSpPr>
        <p:spPr>
          <a:xfrm>
            <a:off x="7188936" y="5202553"/>
            <a:ext cx="1597770" cy="369332"/>
          </a:xfrm>
          <a:prstGeom prst="rect">
            <a:avLst/>
          </a:prstGeom>
          <a:noFill/>
        </p:spPr>
        <p:txBody>
          <a:bodyPr wrap="square">
            <a:spAutoFit/>
          </a:bodyPr>
          <a:lstStyle/>
          <a:p>
            <a:pPr marL="36195" algn="just"/>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指数衰减</a:t>
            </a:r>
          </a:p>
        </p:txBody>
      </p:sp>
      <p:pic>
        <p:nvPicPr>
          <p:cNvPr id="27" name="图片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32057" y="1698799"/>
            <a:ext cx="662667" cy="662667"/>
          </a:xfrm>
          <a:prstGeom prst="rect">
            <a:avLst/>
          </a:prstGeom>
        </p:spPr>
      </p:pic>
      <mc:AlternateContent xmlns:mc="http://schemas.openxmlformats.org/markup-compatibility/2006" xmlns:a14="http://schemas.microsoft.com/office/drawing/2010/main">
        <mc:Choice Requires="a14">
          <p:sp>
            <p:nvSpPr>
              <p:cNvPr id="83" name="文本框 82"/>
              <p:cNvSpPr txBox="1"/>
              <p:nvPr/>
            </p:nvSpPr>
            <p:spPr>
              <a:xfrm>
                <a:off x="7422829" y="5986341"/>
                <a:ext cx="4235771" cy="646331"/>
              </a:xfrm>
              <a:prstGeom prst="rect">
                <a:avLst/>
              </a:prstGeom>
              <a:noFill/>
            </p:spPr>
            <p:txBody>
              <a:bodyPr wrap="square">
                <a:spAutoFit/>
              </a:bodyPr>
              <a:lstStyle/>
              <a:p>
                <a14:m>
                  <m:oMath xmlns:m="http://schemas.openxmlformats.org/officeDocument/2006/math">
                    <m:r>
                      <a:rPr lang="en-US" altLang="zh-CN" kern="100">
                        <a:solidFill>
                          <a:schemeClr val="bg1">
                            <a:lumMod val="65000"/>
                          </a:schemeClr>
                        </a:solidFill>
                        <a:latin typeface="Cambria Math" panose="02040503050406030204" pitchFamily="18" charset="0"/>
                        <a:ea typeface="华文中宋" panose="02010600040101010101" pitchFamily="2" charset="-122"/>
                        <a:cs typeface="Times New Roman" panose="02020603050405020304" pitchFamily="18" charset="0"/>
                      </a:rPr>
                      <m:t>𝑟</m:t>
                    </m:r>
                  </m:oMath>
                </a14:m>
                <a:r>
                  <a:rPr lang="en-US" altLang="zh-CN" kern="10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 </a:t>
                </a:r>
                <a:r>
                  <a:rPr lang="zh-CN" altLang="en-US" kern="100" dirty="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a:t>
                </a:r>
                <a:r>
                  <a:rPr lang="zh-CN" altLang="zh-CN" kern="10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缓冲距离</a:t>
                </a:r>
                <a:r>
                  <a:rPr lang="zh-CN" altLang="en-US" kern="100">
                    <a:solidFill>
                      <a:schemeClr val="bg1">
                        <a:lumMod val="65000"/>
                      </a:schemeClr>
                    </a:solidFill>
                    <a:latin typeface="Times New Roman" panose="02020603050405020304" pitchFamily="18" charset="0"/>
                    <a:ea typeface="华文中宋" panose="02010600040101010101" pitchFamily="2" charset="-122"/>
                    <a:cs typeface="Times New Roman" panose="02020603050405020304" pitchFamily="18" charset="0"/>
                  </a:rPr>
                  <a:t>，定义邻域范围，也是决定函数衰减速率的控制参数</a:t>
                </a:r>
              </a:p>
            </p:txBody>
          </p:sp>
        </mc:Choice>
        <mc:Fallback xmlns="">
          <p:sp>
            <p:nvSpPr>
              <p:cNvPr id="83" name="文本框 82"/>
              <p:cNvSpPr txBox="1">
                <a:spLocks noRot="1" noChangeAspect="1" noMove="1" noResize="1" noEditPoints="1" noAdjustHandles="1" noChangeArrowheads="1" noChangeShapeType="1" noTextEdit="1"/>
              </p:cNvSpPr>
              <p:nvPr/>
            </p:nvSpPr>
            <p:spPr>
              <a:xfrm>
                <a:off x="7422829" y="5986341"/>
                <a:ext cx="4235771" cy="646331"/>
              </a:xfrm>
              <a:prstGeom prst="rect">
                <a:avLst/>
              </a:prstGeom>
              <a:blipFill rotWithShape="1">
                <a:blip r:embed="rId12"/>
                <a:stretch>
                  <a:fillRect l="-7" t="-30" b="15"/>
                </a:stretch>
              </a:blipFill>
            </p:spPr>
            <p:txBody>
              <a:bodyPr/>
              <a:lstStyle/>
              <a:p>
                <a:r>
                  <a:rPr lang="zh-CN" altLang="en-US">
                    <a:noFill/>
                  </a:rPr>
                  <a:t> </a:t>
                </a:r>
              </a:p>
            </p:txBody>
          </p:sp>
        </mc:Fallback>
      </mc:AlternateContent>
      <p:sp>
        <p:nvSpPr>
          <p:cNvPr id="87" name="标题 1"/>
          <p:cNvSpPr txBox="1"/>
          <p:nvPr/>
        </p:nvSpPr>
        <p:spPr>
          <a:xfrm>
            <a:off x="2150631" y="157111"/>
            <a:ext cx="5630790"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defRPr/>
            </a:pPr>
            <a:r>
              <a:rPr lang="zh-CN" altLang="en-US" sz="4000" dirty="0">
                <a:solidFill>
                  <a:prstClr val="black">
                    <a:lumMod val="75000"/>
                    <a:lumOff val="25000"/>
                  </a:prstClr>
                </a:solidFill>
              </a:rPr>
              <a:t>研究方法</a:t>
            </a:r>
            <a:r>
              <a:rPr lang="en-US" altLang="zh-CN" sz="4000" dirty="0">
                <a:solidFill>
                  <a:prstClr val="black">
                    <a:lumMod val="75000"/>
                    <a:lumOff val="25000"/>
                  </a:prstClr>
                </a:solidFill>
              </a:rPr>
              <a:t>-</a:t>
            </a:r>
            <a:r>
              <a:rPr lang="zh-CN" altLang="en-US" sz="4000" dirty="0">
                <a:solidFill>
                  <a:prstClr val="black">
                    <a:lumMod val="75000"/>
                    <a:lumOff val="25000"/>
                  </a:prstClr>
                </a:solidFill>
              </a:rPr>
              <a:t>邻域效应</a:t>
            </a:r>
          </a:p>
        </p:txBody>
      </p:sp>
      <p:sp>
        <p:nvSpPr>
          <p:cNvPr id="2" name="文本占位符 2">
            <a:extLst>
              <a:ext uri="{FF2B5EF4-FFF2-40B4-BE49-F238E27FC236}">
                <a16:creationId xmlns:a16="http://schemas.microsoft.com/office/drawing/2014/main" id="{CB171F61-8E43-633C-090E-9A482D5C8A47}"/>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6E5BC-4440-2B91-F437-141F20B6B997}"/>
            </a:ext>
          </a:extLst>
        </p:cNvPr>
        <p:cNvGrpSpPr/>
        <p:nvPr/>
      </p:nvGrpSpPr>
      <p:grpSpPr>
        <a:xfrm>
          <a:off x="0" y="0"/>
          <a:ext cx="0" cy="0"/>
          <a:chOff x="0" y="0"/>
          <a:chExt cx="0" cy="0"/>
        </a:xfrm>
      </p:grpSpPr>
      <p:sp>
        <p:nvSpPr>
          <p:cNvPr id="1048679" name="等腰三角形 3">
            <a:extLst>
              <a:ext uri="{FF2B5EF4-FFF2-40B4-BE49-F238E27FC236}">
                <a16:creationId xmlns:a16="http://schemas.microsoft.com/office/drawing/2014/main" id="{729C1F1B-6298-F90F-6F42-51C614BBA44D}"/>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endParaRPr lang="zh-CN" altLang="en-US" dirty="0">
              <a:solidFill>
                <a:prstClr val="white"/>
              </a:solidFill>
              <a:effectLst/>
              <a:latin typeface="微软雅黑" panose="020B0503020204020204" pitchFamily="34" charset="-122"/>
              <a:ea typeface="微软雅黑" panose="020B0503020204020204" pitchFamily="34" charset="-122"/>
            </a:endParaRPr>
          </a:p>
        </p:txBody>
      </p:sp>
      <p:pic>
        <p:nvPicPr>
          <p:cNvPr id="2097166" name="图片 5">
            <a:extLst>
              <a:ext uri="{FF2B5EF4-FFF2-40B4-BE49-F238E27FC236}">
                <a16:creationId xmlns:a16="http://schemas.microsoft.com/office/drawing/2014/main" id="{C4FC7926-83E6-3662-02E5-05C0915685EA}"/>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E7FF8CC1-0A1E-5F5A-CB1E-6166C8704892}"/>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3" name="灯片编号占位符 2">
            <a:extLst>
              <a:ext uri="{FF2B5EF4-FFF2-40B4-BE49-F238E27FC236}">
                <a16:creationId xmlns:a16="http://schemas.microsoft.com/office/drawing/2014/main" id="{38418D9F-5FF5-AFAD-C618-949EA3107D94}"/>
              </a:ext>
            </a:extLst>
          </p:cNvPr>
          <p:cNvSpPr>
            <a:spLocks noGrp="1"/>
          </p:cNvSpPr>
          <p:nvPr>
            <p:ph type="sldNum" sz="quarter" idx="12"/>
          </p:nvPr>
        </p:nvSpPr>
        <p:spPr>
          <a:xfrm>
            <a:off x="8915400" y="6388958"/>
            <a:ext cx="2743200" cy="365125"/>
          </a:xfrm>
        </p:spPr>
        <p:txBody>
          <a:bodyPr/>
          <a:lstStyle/>
          <a:p>
            <a:fld id="{DFC6C6D9-0EAC-4A43-A0E6-1F06783EE0A4}" type="slidenum">
              <a:rPr lang="zh-CN" altLang="en-US" smtClean="0"/>
              <a:t>14</a:t>
            </a:fld>
            <a:endParaRPr lang="zh-CN" altLang="en-US" dirty="0"/>
          </a:p>
        </p:txBody>
      </p:sp>
      <mc:AlternateContent xmlns:mc="http://schemas.openxmlformats.org/markup-compatibility/2006" xmlns:a14="http://schemas.microsoft.com/office/drawing/2010/main">
        <mc:Choice Requires="a14">
          <p:graphicFrame>
            <p:nvGraphicFramePr>
              <p:cNvPr id="13" name="表格 12">
                <a:extLst>
                  <a:ext uri="{FF2B5EF4-FFF2-40B4-BE49-F238E27FC236}">
                    <a16:creationId xmlns:a16="http://schemas.microsoft.com/office/drawing/2014/main" id="{DCDF9B60-0915-2615-CF08-9A5913EAD6F9}"/>
                  </a:ext>
                </a:extLst>
              </p:cNvPr>
              <p:cNvGraphicFramePr>
                <a:graphicFrameLocks noGrp="1"/>
              </p:cNvGraphicFramePr>
              <p:nvPr>
                <p:extLst>
                  <p:ext uri="{D42A27DB-BD31-4B8C-83A1-F6EECF244321}">
                    <p14:modId xmlns:p14="http://schemas.microsoft.com/office/powerpoint/2010/main" val="1874770342"/>
                  </p:ext>
                </p:extLst>
              </p:nvPr>
            </p:nvGraphicFramePr>
            <p:xfrm>
              <a:off x="734744" y="1825371"/>
              <a:ext cx="10722511" cy="3967056"/>
            </p:xfrm>
            <a:graphic>
              <a:graphicData uri="http://schemas.openxmlformats.org/drawingml/2006/table">
                <a:tbl>
                  <a:tblPr firstRow="1" firstCol="1" bandRow="1">
                    <a:tableStyleId>{5C22544A-7EE6-4342-B048-85BDC9FD1C3A}</a:tableStyleId>
                  </a:tblPr>
                  <a:tblGrid>
                    <a:gridCol w="2987909">
                      <a:extLst>
                        <a:ext uri="{9D8B030D-6E8A-4147-A177-3AD203B41FA5}">
                          <a16:colId xmlns:a16="http://schemas.microsoft.com/office/drawing/2014/main" val="20000"/>
                        </a:ext>
                      </a:extLst>
                    </a:gridCol>
                    <a:gridCol w="4683177">
                      <a:extLst>
                        <a:ext uri="{9D8B030D-6E8A-4147-A177-3AD203B41FA5}">
                          <a16:colId xmlns:a16="http://schemas.microsoft.com/office/drawing/2014/main" val="20001"/>
                        </a:ext>
                      </a:extLst>
                    </a:gridCol>
                    <a:gridCol w="3051425">
                      <a:extLst>
                        <a:ext uri="{9D8B030D-6E8A-4147-A177-3AD203B41FA5}">
                          <a16:colId xmlns:a16="http://schemas.microsoft.com/office/drawing/2014/main" val="20002"/>
                        </a:ext>
                      </a:extLst>
                    </a:gridCol>
                  </a:tblGrid>
                  <a:tr h="446924">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rPr>
                            <a:t>评价指标</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rPr>
                            <a:t>定义与计算方法</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zh-CN" sz="1600" b="0" kern="0" baseline="0" dirty="0">
                              <a:solidFill>
                                <a:schemeClr val="tx1"/>
                              </a:solidFill>
                              <a:effectLst/>
                              <a:latin typeface="Times New Roman" panose="02020603050405020304" pitchFamily="18" charset="0"/>
                              <a:ea typeface="华文中宋" panose="02010600040101010101" pitchFamily="2" charset="-122"/>
                            </a:rPr>
                            <a:t>作用</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799510">
                    <a:tc>
                      <a:txBody>
                        <a:bodyPr/>
                        <a:lstStyle/>
                        <a:p>
                          <a:pPr algn="ctr"/>
                          <a:r>
                            <a:rPr lang="en-US" altLang="zh-CN" sz="1600" b="0" kern="100" baseline="0" dirty="0" err="1">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FoM</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指数（</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Figure of Merit</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altLang="zh-CN" sz="1600" kern="0" dirty="0">
                              <a:latin typeface="Times New Roman" panose="02020603050405020304" pitchFamily="18" charset="0"/>
                              <a:ea typeface="华文中宋" panose="02010600040101010101" pitchFamily="2" charset="-122"/>
                            </a:rPr>
                            <a:t>             </a:t>
                          </a:r>
                          <a14:m>
                            <m:oMath xmlns:m="http://schemas.openxmlformats.org/officeDocument/2006/math">
                              <m:r>
                                <a:rPr lang="en-US" altLang="zh-CN" sz="1600" kern="0">
                                  <a:latin typeface="Cambria Math" panose="02040503050406030204" pitchFamily="18" charset="0"/>
                                  <a:ea typeface="华文中宋" panose="02010600040101010101" pitchFamily="2" charset="-122"/>
                                </a:rPr>
                                <m:t>𝐹𝑜𝑀</m:t>
                              </m:r>
                              <m:r>
                                <a:rPr lang="en-US" altLang="zh-CN" sz="1600" kern="0">
                                  <a:latin typeface="Cambria Math" panose="02040503050406030204" pitchFamily="18" charset="0"/>
                                  <a:ea typeface="华文中宋" panose="02010600040101010101" pitchFamily="2" charset="-122"/>
                                </a:rPr>
                                <m:t>=</m:t>
                              </m:r>
                              <m:f>
                                <m:fPr>
                                  <m:type m:val="lin"/>
                                  <m:ctrlPr>
                                    <a:rPr lang="zh-CN" altLang="zh-CN" sz="1600" i="1" kern="0">
                                      <a:latin typeface="Cambria Math" panose="02040503050406030204" pitchFamily="18" charset="0"/>
                                      <a:ea typeface="华文中宋" panose="02010600040101010101" pitchFamily="2" charset="-122"/>
                                    </a:rPr>
                                  </m:ctrlPr>
                                </m:fPr>
                                <m:num>
                                  <m:r>
                                    <a:rPr lang="en-US" altLang="zh-CN" sz="1600" kern="0">
                                      <a:latin typeface="Cambria Math" panose="02040503050406030204" pitchFamily="18" charset="0"/>
                                      <a:ea typeface="华文中宋" panose="02010600040101010101" pitchFamily="2" charset="-122"/>
                                    </a:rPr>
                                    <m:t>𝐵</m:t>
                                  </m:r>
                                </m:num>
                                <m:den>
                                  <m:d>
                                    <m:dPr>
                                      <m:ctrlPr>
                                        <a:rPr lang="zh-CN" altLang="zh-CN" sz="1600" i="1" kern="0">
                                          <a:latin typeface="Cambria Math" panose="02040503050406030204" pitchFamily="18" charset="0"/>
                                          <a:ea typeface="华文中宋" panose="02010600040101010101" pitchFamily="2" charset="-122"/>
                                        </a:rPr>
                                      </m:ctrlPr>
                                    </m:dPr>
                                    <m:e>
                                      <m:r>
                                        <a:rPr lang="en-US" altLang="zh-CN" sz="1600" kern="0">
                                          <a:latin typeface="Cambria Math" panose="02040503050406030204" pitchFamily="18" charset="0"/>
                                          <a:ea typeface="华文中宋" panose="02010600040101010101" pitchFamily="2" charset="-122"/>
                                        </a:rPr>
                                        <m:t>𝐴</m:t>
                                      </m:r>
                                      <m:r>
                                        <a:rPr lang="en-US" altLang="zh-CN" sz="1600" kern="0">
                                          <a:latin typeface="Cambria Math" panose="02040503050406030204" pitchFamily="18" charset="0"/>
                                          <a:ea typeface="华文中宋" panose="02010600040101010101" pitchFamily="2" charset="-122"/>
                                        </a:rPr>
                                        <m:t>+</m:t>
                                      </m:r>
                                      <m:r>
                                        <a:rPr lang="en-US" altLang="zh-CN" sz="1600" kern="0">
                                          <a:latin typeface="Cambria Math" panose="02040503050406030204" pitchFamily="18" charset="0"/>
                                          <a:ea typeface="华文中宋" panose="02010600040101010101" pitchFamily="2" charset="-122"/>
                                        </a:rPr>
                                        <m:t>𝐵</m:t>
                                      </m:r>
                                      <m:r>
                                        <a:rPr lang="en-US" altLang="zh-CN" sz="1600" kern="0">
                                          <a:latin typeface="Cambria Math" panose="02040503050406030204" pitchFamily="18" charset="0"/>
                                          <a:ea typeface="华文中宋" panose="02010600040101010101" pitchFamily="2" charset="-122"/>
                                        </a:rPr>
                                        <m:t>+</m:t>
                                      </m:r>
                                      <m:r>
                                        <a:rPr lang="en-US" altLang="zh-CN" sz="1600" kern="0">
                                          <a:latin typeface="Cambria Math" panose="02040503050406030204" pitchFamily="18" charset="0"/>
                                          <a:ea typeface="华文中宋" panose="02010600040101010101" pitchFamily="2" charset="-122"/>
                                        </a:rPr>
                                        <m:t>𝐶</m:t>
                                      </m:r>
                                      <m:r>
                                        <a:rPr lang="en-US" altLang="zh-CN" sz="1600" kern="0">
                                          <a:latin typeface="Cambria Math" panose="02040503050406030204" pitchFamily="18" charset="0"/>
                                          <a:ea typeface="华文中宋" panose="02010600040101010101" pitchFamily="2" charset="-122"/>
                                        </a:rPr>
                                        <m:t>+</m:t>
                                      </m:r>
                                      <m:r>
                                        <a:rPr lang="en-US" altLang="zh-CN" sz="1600" kern="0">
                                          <a:latin typeface="Cambria Math" panose="02040503050406030204" pitchFamily="18" charset="0"/>
                                          <a:ea typeface="华文中宋" panose="02010600040101010101" pitchFamily="2" charset="-122"/>
                                        </a:rPr>
                                        <m:t>𝐷</m:t>
                                      </m:r>
                                    </m:e>
                                  </m:d>
                                </m:den>
                              </m:f>
                            </m:oMath>
                          </a14:m>
                          <a:endPar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衡量正确模拟变化的比例，评估整体变化捕捉能力</a:t>
                          </a:r>
                          <a:endParaRPr lang="zh-CN" altLang="en-US" sz="1600" b="0" kern="0" baseline="0" dirty="0">
                            <a:solidFill>
                              <a:srgbClr val="C00000"/>
                            </a:solidFill>
                            <a:effectLst/>
                            <a:latin typeface="Times New Roman" panose="02020603050405020304" pitchFamily="18" charset="0"/>
                            <a:ea typeface="华文中宋" panose="02010600040101010101" pitchFamily="2" charset="-122"/>
                            <a:cs typeface="+mn-cs"/>
                          </a:endParaRP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82820">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生产者精度（</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PA</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noFill/>
                      </a:tcPr>
                    </a:tc>
                    <a:tc>
                      <a:txBody>
                        <a:bodyPr/>
                        <a:lstStyle/>
                        <a:p>
                          <a:pPr algn="ctr"/>
                          <a:r>
                            <a:rPr lang="en-US" altLang="zh-CN" sz="1600" b="0" kern="0" baseline="0" dirty="0">
                              <a:solidFill>
                                <a:schemeClr val="tx1"/>
                              </a:solidFill>
                              <a:effectLst/>
                              <a:latin typeface="Times New Roman" panose="02020603050405020304" pitchFamily="18" charset="0"/>
                              <a:ea typeface="华文中宋" panose="02010600040101010101" pitchFamily="2" charset="-122"/>
                              <a:cs typeface="+mn-cs"/>
                            </a:rPr>
                            <a:t>PA=TP/(TP+FN)</a:t>
                          </a:r>
                          <a:endPar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endParaRPr>
                        </a:p>
                      </a:txBody>
                      <a:tcPr marL="68580" marR="68580" marT="0" marB="0" anchor="ctr">
                        <a:lnB w="12700" cap="flat" cmpd="sng" algn="ctr">
                          <a:no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反映真实变化中被正确预测的比例，验证模型对真实变化的敏感性</a:t>
                          </a:r>
                          <a:endParaRPr lang="zh-CN" dirty="0"/>
                        </a:p>
                      </a:txBody>
                      <a:tcPr marL="68580" marR="685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07932">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用户精度（</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UA</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0" kern="0" baseline="0" dirty="0">
                              <a:solidFill>
                                <a:schemeClr val="tx1"/>
                              </a:solidFill>
                              <a:effectLst/>
                              <a:latin typeface="Times New Roman" panose="02020603050405020304" pitchFamily="18" charset="0"/>
                              <a:ea typeface="华文中宋" panose="02010600040101010101" pitchFamily="2" charset="-122"/>
                              <a:cs typeface="+mn-cs"/>
                            </a:rPr>
                            <a:t>UA = TP / (TP+FP)</a:t>
                          </a:r>
                          <a:endPar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反映预测变化中真实发生的比例 </a:t>
                          </a: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0979">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边界匹配度</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计算模拟地块边界与真实边界的重叠率</a:t>
                          </a: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验证地块形态细节还原能力</a:t>
                          </a: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870191">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 地块破碎度指数（</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FSI</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r>
                            <a:rPr lang="en-US" altLang="zh-CN" sz="1600" b="0" kern="0" baseline="0" dirty="0">
                              <a:solidFill>
                                <a:schemeClr val="tx1"/>
                              </a:solidFill>
                              <a:effectLst/>
                              <a:latin typeface="Times New Roman" panose="02020603050405020304" pitchFamily="18" charset="0"/>
                              <a:ea typeface="华文中宋" panose="02010600040101010101" pitchFamily="2" charset="-122"/>
                              <a:cs typeface="+mn-cs"/>
                            </a:rPr>
                            <a:t>FSI = </a:t>
                          </a: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斑块数量（</a:t>
                          </a:r>
                          <a:r>
                            <a:rPr lang="en-US" altLang="zh-CN" sz="1600" b="0" kern="0" baseline="0" dirty="0">
                              <a:solidFill>
                                <a:schemeClr val="tx1"/>
                              </a:solidFill>
                              <a:effectLst/>
                              <a:latin typeface="Times New Roman" panose="02020603050405020304" pitchFamily="18" charset="0"/>
                              <a:ea typeface="华文中宋" panose="02010600040101010101" pitchFamily="2" charset="-122"/>
                              <a:cs typeface="+mn-cs"/>
                            </a:rPr>
                            <a:t>NP</a:t>
                          </a: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a:t>
                          </a:r>
                          <a:r>
                            <a:rPr lang="en-US" altLang="zh-CN" sz="1600" b="0" kern="0" baseline="0" dirty="0">
                              <a:solidFill>
                                <a:schemeClr val="tx1"/>
                              </a:solidFill>
                              <a:effectLst/>
                              <a:latin typeface="Times New Roman" panose="02020603050405020304" pitchFamily="18" charset="0"/>
                              <a:ea typeface="华文中宋" panose="02010600040101010101" pitchFamily="2" charset="-122"/>
                              <a:cs typeface="+mn-cs"/>
                            </a:rPr>
                            <a:t>× </a:t>
                          </a:r>
                          <a14:m>
                            <m:oMath xmlns:m="http://schemas.openxmlformats.org/officeDocument/2006/math">
                              <m:f>
                                <m:fPr>
                                  <m:ctrlPr>
                                    <a:rPr lang="en-US" altLang="zh-CN" sz="1600" b="0" i="1" kern="0" baseline="0" smtClean="0">
                                      <a:solidFill>
                                        <a:schemeClr val="tx1"/>
                                      </a:solidFill>
                                      <a:effectLst/>
                                      <a:latin typeface="Cambria Math" panose="02040503050406030204" pitchFamily="18" charset="0"/>
                                      <a:ea typeface="华文中宋" panose="02010600040101010101" pitchFamily="2" charset="-122"/>
                                      <a:cs typeface="+mn-cs"/>
                                    </a:rPr>
                                  </m:ctrlPr>
                                </m:fPr>
                                <m:num>
                                  <m:r>
                                    <a:rPr lang="en-US" altLang="zh-CN" sz="1600" b="0" i="1" kern="0" baseline="0" smtClean="0">
                                      <a:solidFill>
                                        <a:schemeClr val="tx1"/>
                                      </a:solidFill>
                                      <a:effectLst/>
                                      <a:latin typeface="Cambria Math" panose="02040503050406030204" pitchFamily="18" charset="0"/>
                                      <a:ea typeface="华文中宋" panose="02010600040101010101" pitchFamily="2" charset="-122"/>
                                      <a:cs typeface="+mn-cs"/>
                                    </a:rPr>
                                    <m:t>1</m:t>
                                  </m:r>
                                </m:num>
                                <m:den>
                                  <m:r>
                                    <m:rPr>
                                      <m:nor/>
                                    </m:rPr>
                                    <a:rPr lang="zh-CN" altLang="en-US" sz="1600" b="0" kern="0" baseline="0" dirty="0" smtClean="0">
                                      <a:solidFill>
                                        <a:schemeClr val="tx1"/>
                                      </a:solidFill>
                                      <a:effectLst/>
                                      <a:latin typeface="Times New Roman" panose="02020603050405020304" pitchFamily="18" charset="0"/>
                                      <a:ea typeface="华文中宋" panose="02010600040101010101" pitchFamily="2" charset="-122"/>
                                      <a:cs typeface="+mn-cs"/>
                                    </a:rPr>
                                    <m:t>平均斑块面积（</m:t>
                                  </m:r>
                                  <m:r>
                                    <m:rPr>
                                      <m:nor/>
                                    </m:rPr>
                                    <a:rPr lang="en-US" altLang="zh-CN" sz="1600" b="0" kern="0" baseline="0" dirty="0" smtClean="0">
                                      <a:solidFill>
                                        <a:schemeClr val="tx1"/>
                                      </a:solidFill>
                                      <a:effectLst/>
                                      <a:latin typeface="Times New Roman" panose="02020603050405020304" pitchFamily="18" charset="0"/>
                                      <a:ea typeface="华文中宋" panose="02010600040101010101" pitchFamily="2" charset="-122"/>
                                      <a:cs typeface="+mn-cs"/>
                                    </a:rPr>
                                    <m:t>AREA</m:t>
                                  </m:r>
                                  <m:r>
                                    <m:rPr>
                                      <m:nor/>
                                    </m:rPr>
                                    <a:rPr lang="zh-CN" altLang="en-US" sz="1600" b="0" kern="0" baseline="0" dirty="0" smtClean="0">
                                      <a:solidFill>
                                        <a:schemeClr val="tx1"/>
                                      </a:solidFill>
                                      <a:effectLst/>
                                      <a:latin typeface="Times New Roman" panose="02020603050405020304" pitchFamily="18" charset="0"/>
                                      <a:ea typeface="华文中宋" panose="02010600040101010101" pitchFamily="2" charset="-122"/>
                                      <a:cs typeface="+mn-cs"/>
                                    </a:rPr>
                                    <m:t>）</m:t>
                                  </m:r>
                                </m:den>
                              </m:f>
                            </m:oMath>
                          </a14:m>
                          <a:endPar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endParaRPr>
                        </a:p>
                      </a:txBody>
                      <a:tcPr marL="68580" marR="68580" marT="0" marB="0"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分析模拟结果与真实景观的破碎化一致性</a:t>
                          </a:r>
                        </a:p>
                      </a:txBody>
                      <a:tcPr marL="68580" marR="68580" marT="0" marB="0"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mc:Choice>
        <mc:Fallback xmlns="">
          <p:graphicFrame>
            <p:nvGraphicFramePr>
              <p:cNvPr id="13" name="表格 12">
                <a:extLst>
                  <a:ext uri="{FF2B5EF4-FFF2-40B4-BE49-F238E27FC236}">
                    <a16:creationId xmlns:a16="http://schemas.microsoft.com/office/drawing/2014/main" id="{DCDF9B60-0915-2615-CF08-9A5913EAD6F9}"/>
                  </a:ext>
                </a:extLst>
              </p:cNvPr>
              <p:cNvGraphicFramePr>
                <a:graphicFrameLocks noGrp="1"/>
              </p:cNvGraphicFramePr>
              <p:nvPr>
                <p:extLst>
                  <p:ext uri="{D42A27DB-BD31-4B8C-83A1-F6EECF244321}">
                    <p14:modId xmlns:p14="http://schemas.microsoft.com/office/powerpoint/2010/main" val="1874770342"/>
                  </p:ext>
                </p:extLst>
              </p:nvPr>
            </p:nvGraphicFramePr>
            <p:xfrm>
              <a:off x="734744" y="1825371"/>
              <a:ext cx="10722511" cy="3967056"/>
            </p:xfrm>
            <a:graphic>
              <a:graphicData uri="http://schemas.openxmlformats.org/drawingml/2006/table">
                <a:tbl>
                  <a:tblPr firstRow="1" firstCol="1" bandRow="1">
                    <a:tableStyleId>{5C22544A-7EE6-4342-B048-85BDC9FD1C3A}</a:tableStyleId>
                  </a:tblPr>
                  <a:tblGrid>
                    <a:gridCol w="2987909">
                      <a:extLst>
                        <a:ext uri="{9D8B030D-6E8A-4147-A177-3AD203B41FA5}">
                          <a16:colId xmlns:a16="http://schemas.microsoft.com/office/drawing/2014/main" val="20000"/>
                        </a:ext>
                      </a:extLst>
                    </a:gridCol>
                    <a:gridCol w="4683177">
                      <a:extLst>
                        <a:ext uri="{9D8B030D-6E8A-4147-A177-3AD203B41FA5}">
                          <a16:colId xmlns:a16="http://schemas.microsoft.com/office/drawing/2014/main" val="20001"/>
                        </a:ext>
                      </a:extLst>
                    </a:gridCol>
                    <a:gridCol w="3051425">
                      <a:extLst>
                        <a:ext uri="{9D8B030D-6E8A-4147-A177-3AD203B41FA5}">
                          <a16:colId xmlns:a16="http://schemas.microsoft.com/office/drawing/2014/main" val="20002"/>
                        </a:ext>
                      </a:extLst>
                    </a:gridCol>
                  </a:tblGrid>
                  <a:tr h="446924">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rPr>
                            <a:t>评价指标</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rPr>
                            <a:t>定义与计算方法</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zh-CN" sz="1600" b="0" kern="0" baseline="0" dirty="0">
                              <a:solidFill>
                                <a:schemeClr val="tx1"/>
                              </a:solidFill>
                              <a:effectLst/>
                              <a:latin typeface="Times New Roman" panose="02020603050405020304" pitchFamily="18" charset="0"/>
                              <a:ea typeface="华文中宋" panose="02010600040101010101" pitchFamily="2" charset="-122"/>
                            </a:rPr>
                            <a:t>作用</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799510">
                    <a:tc>
                      <a:txBody>
                        <a:bodyPr/>
                        <a:lstStyle/>
                        <a:p>
                          <a:pPr algn="ctr"/>
                          <a:r>
                            <a:rPr lang="en-US" altLang="zh-CN" sz="1600" b="0" kern="100" baseline="0" dirty="0" err="1">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FoM</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指数（</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Figure of Merit</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endParaRPr lang="zh-CN"/>
                        </a:p>
                      </a:txBody>
                      <a:tcPr marL="68580" marR="68580" marT="0" marB="0" anchor="ctr">
                        <a:lnT w="12700" cap="flat" cmpd="sng" algn="ctr">
                          <a:solidFill>
                            <a:schemeClr val="tx1"/>
                          </a:solidFill>
                          <a:prstDash val="solid"/>
                          <a:round/>
                          <a:headEnd type="none" w="med" len="med"/>
                          <a:tailEnd type="none" w="med" len="med"/>
                        </a:lnT>
                        <a:blipFill>
                          <a:blip r:embed="rId4"/>
                          <a:stretch>
                            <a:fillRect l="-63849" t="-56818" r="-65540" b="-340152"/>
                          </a:stretch>
                        </a:blip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衡量正确模拟变化的比例，评估整体变化捕捉能力</a:t>
                          </a:r>
                          <a:endParaRPr lang="zh-CN" altLang="en-US" sz="1600" b="0" kern="0" baseline="0" dirty="0">
                            <a:solidFill>
                              <a:srgbClr val="C00000"/>
                            </a:solidFill>
                            <a:effectLst/>
                            <a:latin typeface="Times New Roman" panose="02020603050405020304" pitchFamily="18" charset="0"/>
                            <a:ea typeface="华文中宋" panose="02010600040101010101" pitchFamily="2" charset="-122"/>
                            <a:cs typeface="+mn-cs"/>
                          </a:endParaRP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生产者精度（</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PA</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noFill/>
                      </a:tcPr>
                    </a:tc>
                    <a:tc>
                      <a:txBody>
                        <a:bodyPr/>
                        <a:lstStyle/>
                        <a:p>
                          <a:pPr algn="ctr"/>
                          <a:r>
                            <a:rPr lang="en-US" altLang="zh-CN" sz="1600" b="0" kern="0" baseline="0" dirty="0">
                              <a:solidFill>
                                <a:schemeClr val="tx1"/>
                              </a:solidFill>
                              <a:effectLst/>
                              <a:latin typeface="Times New Roman" panose="02020603050405020304" pitchFamily="18" charset="0"/>
                              <a:ea typeface="华文中宋" panose="02010600040101010101" pitchFamily="2" charset="-122"/>
                              <a:cs typeface="+mn-cs"/>
                            </a:rPr>
                            <a:t>PA=TP/(TP+FN)</a:t>
                          </a:r>
                          <a:endPar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endParaRPr>
                        </a:p>
                      </a:txBody>
                      <a:tcPr marL="68580" marR="68580" marT="0" marB="0" anchor="ctr">
                        <a:lnB w="12700" cap="flat" cmpd="sng" algn="ctr">
                          <a:no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反映真实变化中被正确预测的比例，验证模型对真实变化的敏感性</a:t>
                          </a:r>
                          <a:endParaRPr lang="zh-CN" dirty="0"/>
                        </a:p>
                      </a:txBody>
                      <a:tcPr marL="68580" marR="685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07932">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用户精度（</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UA</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0" kern="0" baseline="0" dirty="0">
                              <a:solidFill>
                                <a:schemeClr val="tx1"/>
                              </a:solidFill>
                              <a:effectLst/>
                              <a:latin typeface="Times New Roman" panose="02020603050405020304" pitchFamily="18" charset="0"/>
                              <a:ea typeface="华文中宋" panose="02010600040101010101" pitchFamily="2" charset="-122"/>
                              <a:cs typeface="+mn-cs"/>
                            </a:rPr>
                            <a:t>UA = TP / (TP+FP)</a:t>
                          </a:r>
                          <a:endPar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反映预测变化中真实发生的比例 </a:t>
                          </a: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0979">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边界匹配度</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计算模拟地块边界与真实边界的重叠率</a:t>
                          </a: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验证地块形态细节还原能力</a:t>
                          </a:r>
                        </a:p>
                      </a:txBody>
                      <a:tcPr marL="68580" marR="68580" marT="0"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870191">
                    <a:tc>
                      <a:txBody>
                        <a:bodyPr/>
                        <a:lstStyle/>
                        <a:p>
                          <a:pPr algn="ct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 地块破碎度指数（</a:t>
                          </a:r>
                          <a:r>
                            <a:rPr lang="en-US" alt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FSI</a:t>
                          </a:r>
                          <a:r>
                            <a:rPr lang="zh-CN" altLang="en-US"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600" b="0" kern="100" baseline="0" dirty="0">
                            <a:solidFill>
                              <a:schemeClr val="tx1"/>
                            </a:solidFill>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4"/>
                          <a:stretch>
                            <a:fillRect l="-63849" t="-357343" r="-65540" b="-1399"/>
                          </a:stretch>
                        </a:blipFill>
                      </a:tcPr>
                    </a:tc>
                    <a:tc>
                      <a:txBody>
                        <a:bodyPr/>
                        <a:lstStyle/>
                        <a:p>
                          <a:pPr algn="ctr"/>
                          <a:r>
                            <a:rPr lang="zh-CN" altLang="en-US" sz="1600" b="0" kern="0" baseline="0" dirty="0">
                              <a:solidFill>
                                <a:schemeClr val="tx1"/>
                              </a:solidFill>
                              <a:effectLst/>
                              <a:latin typeface="Times New Roman" panose="02020603050405020304" pitchFamily="18" charset="0"/>
                              <a:ea typeface="华文中宋" panose="02010600040101010101" pitchFamily="2" charset="-122"/>
                              <a:cs typeface="+mn-cs"/>
                            </a:rPr>
                            <a:t>分析模拟结果与真实景观的破碎化一致性</a:t>
                          </a:r>
                        </a:p>
                      </a:txBody>
                      <a:tcPr marL="68580" marR="68580" marT="0" marB="0"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mc:Fallback>
      </mc:AlternateContent>
      <p:sp>
        <p:nvSpPr>
          <p:cNvPr id="18" name="文本占位符 2">
            <a:extLst>
              <a:ext uri="{FF2B5EF4-FFF2-40B4-BE49-F238E27FC236}">
                <a16:creationId xmlns:a16="http://schemas.microsoft.com/office/drawing/2014/main" id="{43B5123B-E8DC-3A4D-ADDE-5526DA567804}"/>
              </a:ext>
            </a:extLst>
          </p:cNvPr>
          <p:cNvSpPr>
            <a:spLocks noGrp="1"/>
          </p:cNvSpPr>
          <p:nvPr/>
        </p:nvSpPr>
        <p:spPr>
          <a:xfrm>
            <a:off x="3550354" y="1101549"/>
            <a:ext cx="5091289" cy="3261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buFont typeface="Wingdings" panose="05000000000000000000" pitchFamily="2" charset="2"/>
              <a:buChar char="p"/>
            </a:pPr>
            <a:r>
              <a:rPr lang="en-US" altLang="zh-CN" sz="2000" b="1">
                <a:solidFill>
                  <a:srgbClr val="203864"/>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000" b="1">
                <a:solidFill>
                  <a:srgbClr val="203864"/>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精度评价方法</a:t>
            </a:r>
            <a:endParaRPr lang="zh-CN" altLang="en-US" sz="2000" b="1" dirty="0">
              <a:solidFill>
                <a:srgbClr val="203864"/>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2" name="标题 1">
            <a:extLst>
              <a:ext uri="{FF2B5EF4-FFF2-40B4-BE49-F238E27FC236}">
                <a16:creationId xmlns:a16="http://schemas.microsoft.com/office/drawing/2014/main" id="{C52DA97A-F957-A62F-D114-2A65765BB5C3}"/>
              </a:ext>
            </a:extLst>
          </p:cNvPr>
          <p:cNvSpPr txBox="1"/>
          <p:nvPr/>
        </p:nvSpPr>
        <p:spPr>
          <a:xfrm>
            <a:off x="2150631" y="157111"/>
            <a:ext cx="5630790"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zh-CN" altLang="en-US" sz="4000" dirty="0"/>
              <a:t>研究方法</a:t>
            </a:r>
            <a:r>
              <a:rPr lang="en-US" altLang="zh-CN" sz="4000" dirty="0"/>
              <a:t>-</a:t>
            </a:r>
            <a:r>
              <a:rPr lang="zh-CN" altLang="en-US" sz="4000" dirty="0"/>
              <a:t>精度评价</a:t>
            </a:r>
          </a:p>
        </p:txBody>
      </p:sp>
      <p:sp>
        <p:nvSpPr>
          <p:cNvPr id="2" name="文本占位符 2">
            <a:extLst>
              <a:ext uri="{FF2B5EF4-FFF2-40B4-BE49-F238E27FC236}">
                <a16:creationId xmlns:a16="http://schemas.microsoft.com/office/drawing/2014/main" id="{B25399AD-0153-65B8-D5F5-FB32BC2B7EFA}"/>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7389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9" name="等腰三角形 3"/>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8680" name="文本占位符 2"/>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15</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mc:AlternateContent xmlns:mc="http://schemas.openxmlformats.org/markup-compatibility/2006" xmlns:a14="http://schemas.microsoft.com/office/drawing/2010/main">
        <mc:Choice Requires="a14">
          <p:sp>
            <p:nvSpPr>
              <p:cNvPr id="8" name="Rectangle 3"/>
              <p:cNvSpPr txBox="1">
                <a:spLocks noChangeArrowheads="1"/>
              </p:cNvSpPr>
              <p:nvPr>
                <p:custDataLst>
                  <p:tags r:id="rId1"/>
                </p:custDataLst>
              </p:nvPr>
            </p:nvSpPr>
            <p:spPr>
              <a:xfrm>
                <a:off x="459276" y="1117815"/>
                <a:ext cx="11395096" cy="5623140"/>
              </a:xfrm>
              <a:prstGeom prst="rect">
                <a:avLst/>
              </a:prstGeom>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defRPr/>
                </a:pPr>
                <a:r>
                  <a:rPr lang="zh-CN" altLang="en-US" sz="2000" b="1" kern="0" dirty="0">
                    <a:solidFill>
                      <a:srgbClr val="44546A"/>
                    </a:solidFill>
                    <a:latin typeface="华文中宋" panose="02010600040101010101" pitchFamily="2" charset="-122"/>
                    <a:ea typeface="华文中宋" panose="02010600040101010101" pitchFamily="2" charset="-122"/>
                  </a:rPr>
                  <a:t>土地利用数据精度评价指标：</a:t>
                </a:r>
                <a:endParaRPr lang="en-US" altLang="zh-CN" sz="2000" b="1" kern="0" dirty="0">
                  <a:solidFill>
                    <a:srgbClr val="44546A"/>
                  </a:solidFill>
                  <a:latin typeface="华文中宋" panose="02010600040101010101" pitchFamily="2" charset="-122"/>
                  <a:ea typeface="华文中宋" panose="02010600040101010101" pitchFamily="2" charset="-122"/>
                </a:endParaRPr>
              </a:p>
              <a:p>
                <a:pPr>
                  <a:lnSpc>
                    <a:spcPct val="150000"/>
                  </a:lnSpc>
                  <a:spcBef>
                    <a:spcPct val="50000"/>
                  </a:spcBef>
                </a:pPr>
                <a14:m>
                  <m:oMathPara xmlns:m="http://schemas.openxmlformats.org/officeDocument/2006/math">
                    <m:oMathParaPr>
                      <m:jc m:val="centerGroup"/>
                    </m:oMathParaPr>
                    <m:oMath xmlns:m="http://schemas.openxmlformats.org/officeDocument/2006/math">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𝐹𝑜𝑀</m:t>
                      </m:r>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i="1">
                              <a:effectLst/>
                              <a:latin typeface="Cambria Math" panose="02040503050406030204" pitchFamily="18" charset="0"/>
                              <a:ea typeface="Cambria Math" panose="02040503050406030204" pitchFamily="18" charset="0"/>
                            </a:rPr>
                          </m:ctrlPr>
                        </m:fPr>
                        <m:num>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𝐵</m:t>
                          </m:r>
                        </m:num>
                        <m:den>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𝐴</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𝐵</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𝐶</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𝐷</m:t>
                          </m:r>
                        </m:den>
                      </m:f>
                      <m:r>
                        <a:rPr lang="en-US" altLang="zh-CN" sz="1800" b="0" i="1" smtClean="0">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𝑂𝐴</m:t>
                      </m:r>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=1−</m:t>
                      </m:r>
                      <m:f>
                        <m:f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𝐴</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𝐶</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𝐷</m:t>
                          </m:r>
                        </m:num>
                        <m:den>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𝑁</m:t>
                          </m:r>
                        </m:den>
                      </m:f>
                    </m:oMath>
                  </m:oMathPara>
                </a14:m>
                <a:endParaRPr lang="en-US"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p>
                <a:pPr>
                  <a:lnSpc>
                    <a:spcPct val="150000"/>
                  </a:lnSpc>
                  <a:spcBef>
                    <a:spcPct val="50000"/>
                  </a:spcBef>
                </a:pPr>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式中：</a:t>
                </a:r>
                <a14:m>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𝐴</m:t>
                    </m:r>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表示实际类型变化，模拟类型未变化的元胞数目；</a:t>
                </a:r>
                <a14:m>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𝐵</m:t>
                    </m:r>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表示实际类型变化，模拟类型正确变化的元胞数目；</a:t>
                </a:r>
                <a14:m>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𝐶</m:t>
                    </m:r>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表示实际类型变化，模拟类型错误变化的元胞数目；</a:t>
                </a:r>
                <a14:m>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𝐷</m:t>
                    </m:r>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表示实际类型未变化，模拟类型变化的元胞数目；</a:t>
                </a:r>
                <a14:m>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𝑁</m:t>
                    </m:r>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表示研究区内元胞单元总数。</a:t>
                </a:r>
              </a:p>
              <a:p>
                <a:pPr marL="285750" indent="-285750">
                  <a:spcBef>
                    <a:spcPct val="50000"/>
                  </a:spcBef>
                  <a:buFont typeface="Wingdings" panose="05000000000000000000" pitchFamily="2" charset="2"/>
                  <a:buChar char="Ø"/>
                  <a:defRPr/>
                </a:pPr>
                <a:r>
                  <a:rPr lang="zh-CN" altLang="en-US" sz="2000" b="1" kern="0" dirty="0">
                    <a:solidFill>
                      <a:srgbClr val="44546A"/>
                    </a:solidFill>
                    <a:latin typeface="Times New Roman" panose="02020603050405020304" pitchFamily="18" charset="0"/>
                    <a:ea typeface="华文中宋" panose="02010600040101010101" pitchFamily="2" charset="-122"/>
                    <a:cs typeface="Times New Roman" panose="02020603050405020304" pitchFamily="18" charset="0"/>
                  </a:rPr>
                  <a:t>人口与</a:t>
                </a:r>
                <a:r>
                  <a:rPr lang="en-US" altLang="zh-CN" sz="2000" b="1" kern="0" dirty="0">
                    <a:solidFill>
                      <a:srgbClr val="44546A"/>
                    </a:solidFill>
                    <a:latin typeface="Times New Roman" panose="02020603050405020304" pitchFamily="18" charset="0"/>
                    <a:ea typeface="华文中宋" panose="02010600040101010101" pitchFamily="2" charset="-122"/>
                    <a:cs typeface="Times New Roman" panose="02020603050405020304" pitchFamily="18" charset="0"/>
                  </a:rPr>
                  <a:t>GDP</a:t>
                </a:r>
                <a:r>
                  <a:rPr lang="zh-CN" altLang="en-US" sz="2000" b="1" kern="0" dirty="0">
                    <a:solidFill>
                      <a:srgbClr val="44546A"/>
                    </a:solidFill>
                    <a:latin typeface="Times New Roman" panose="02020603050405020304" pitchFamily="18" charset="0"/>
                    <a:ea typeface="华文中宋" panose="02010600040101010101" pitchFamily="2" charset="-122"/>
                    <a:cs typeface="Times New Roman" panose="02020603050405020304" pitchFamily="18" charset="0"/>
                  </a:rPr>
                  <a:t>密度数据精度评价指标：</a:t>
                </a:r>
                <a:endParaRPr lang="en-US" altLang="zh-CN" sz="2000" b="1" kern="0" dirty="0">
                  <a:solidFill>
                    <a:srgbClr val="44546A"/>
                  </a:solidFill>
                  <a:latin typeface="Times New Roman" panose="02020603050405020304" pitchFamily="18" charset="0"/>
                  <a:ea typeface="华文中宋" panose="02010600040101010101" pitchFamily="2" charset="-122"/>
                  <a:cs typeface="Times New Roman" panose="02020603050405020304" pitchFamily="18" charset="0"/>
                </a:endParaRPr>
              </a:p>
              <a:p>
                <a:pPr>
                  <a:lnSpc>
                    <a:spcPct val="150000"/>
                  </a:lnSpc>
                  <a:spcBef>
                    <a:spcPct val="50000"/>
                  </a:spcBef>
                </a:pPr>
                <a14:m>
                  <m:oMathPara xmlns:m="http://schemas.openxmlformats.org/officeDocument/2006/math">
                    <m:oMathParaPr>
                      <m:jc m:val="centerGroup"/>
                    </m:oMathParaPr>
                    <m:oMath xmlns:m="http://schemas.openxmlformats.org/officeDocument/2006/math">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𝑅𝑀𝑆𝐸</m:t>
                      </m:r>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m:t>
                      </m:r>
                      <m:rad>
                        <m:radPr>
                          <m:degHide m:val="on"/>
                          <m:ctrlPr>
                            <a:rPr lang="zh-CN" altLang="zh-CN" i="1">
                              <a:effectLst/>
                              <a:latin typeface="Cambria Math" panose="02040503050406030204" pitchFamily="18" charset="0"/>
                              <a:ea typeface="Cambria Math" panose="02040503050406030204" pitchFamily="18" charset="0"/>
                            </a:rPr>
                          </m:ctrlPr>
                        </m:radPr>
                        <m:deg/>
                        <m:e>
                          <m:f>
                            <m:fPr>
                              <m:ctrlPr>
                                <a:rPr lang="zh-CN" altLang="zh-CN" i="1">
                                  <a:effectLst/>
                                  <a:latin typeface="Cambria Math" panose="02040503050406030204" pitchFamily="18" charset="0"/>
                                  <a:ea typeface="Cambria Math" panose="02040503050406030204" pitchFamily="18" charset="0"/>
                                </a:rPr>
                              </m:ctrlPr>
                            </m:fPr>
                            <m:num>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𝑛</m:t>
                              </m:r>
                            </m:den>
                          </m:f>
                          <m:nary>
                            <m:naryPr>
                              <m:chr m:val="∑"/>
                              <m:limLoc m:val="undOvr"/>
                              <m:ctrlPr>
                                <a:rPr lang="zh-CN" altLang="zh-CN" i="1">
                                  <a:effectLst/>
                                  <a:latin typeface="Cambria Math" panose="02040503050406030204" pitchFamily="18" charset="0"/>
                                  <a:ea typeface="Cambria Math" panose="02040503050406030204" pitchFamily="18" charset="0"/>
                                </a:rPr>
                              </m:ctrlPr>
                            </m:naryPr>
                            <m: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𝑛</m:t>
                              </m:r>
                            </m:sup>
                            <m:e>
                              <m:sSup>
                                <m:sSupPr>
                                  <m:ctrlPr>
                                    <a:rPr lang="zh-CN" altLang="zh-CN" i="1">
                                      <a:effectLst/>
                                      <a:latin typeface="Cambria Math" panose="02040503050406030204" pitchFamily="18" charset="0"/>
                                      <a:ea typeface="Cambria Math" panose="02040503050406030204" pitchFamily="18" charset="0"/>
                                    </a:rPr>
                                  </m:ctrlPr>
                                </m:sSupPr>
                                <m:e>
                                  <m:d>
                                    <m:dPr>
                                      <m:ctrlPr>
                                        <a:rPr lang="zh-CN" altLang="zh-CN" i="1">
                                          <a:effectLst/>
                                          <a:latin typeface="Cambria Math" panose="02040503050406030204" pitchFamily="18" charset="0"/>
                                          <a:ea typeface="Cambria Math" panose="02040503050406030204" pitchFamily="18" charset="0"/>
                                        </a:rPr>
                                      </m:ctrlPr>
                                    </m:dPr>
                                    <m:e>
                                      <m:acc>
                                        <m:accPr>
                                          <m:chr m:val="̂"/>
                                          <m:ctrlPr>
                                            <a:rPr lang="zh-CN" altLang="zh-CN" i="1">
                                              <a:effectLst/>
                                              <a:latin typeface="Cambria Math" panose="02040503050406030204" pitchFamily="18" charset="0"/>
                                              <a:ea typeface="Cambria Math" panose="02040503050406030204" pitchFamily="18" charset="0"/>
                                            </a:rPr>
                                          </m:ctrlPr>
                                        </m:accPr>
                                        <m:e>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𝑦</m:t>
                                              </m:r>
                                            </m:e>
                                            <m: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𝑖</m:t>
                                              </m:r>
                                            </m:sub>
                                          </m:sSub>
                                        </m:e>
                                      </m:acc>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𝑦</m:t>
                                          </m:r>
                                        </m:e>
                                        <m: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𝑖</m:t>
                                          </m:r>
                                        </m:sub>
                                      </m:sSub>
                                    </m:e>
                                  </m:d>
                                </m:e>
                                <m:sup>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2</m:t>
                                  </m:r>
                                </m:sup>
                              </m:sSup>
                            </m:e>
                          </m:nary>
                        </m:e>
                      </m:rad>
                      <m:r>
                        <a:rPr lang="en-US" altLang="zh-CN" sz="1800" b="0" i="1" smtClean="0">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𝑀𝐴𝑃𝐸</m:t>
                      </m:r>
                      <m:r>
                        <a:rPr lang="en-US" altLang="zh-CN" sz="1800" i="1" smtClean="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i="1">
                              <a:effectLst/>
                              <a:latin typeface="Cambria Math" panose="02040503050406030204" pitchFamily="18" charset="0"/>
                              <a:ea typeface="Cambria Math" panose="02040503050406030204" pitchFamily="18" charset="0"/>
                            </a:rPr>
                          </m:ctrlPr>
                        </m:fPr>
                        <m:num>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100%</m:t>
                          </m:r>
                        </m:num>
                        <m:den>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𝑛</m:t>
                          </m:r>
                        </m:den>
                      </m:f>
                      <m:nary>
                        <m:naryPr>
                          <m:chr m:val="∑"/>
                          <m:limLoc m:val="undOvr"/>
                          <m:ctrlPr>
                            <a:rPr lang="zh-CN" altLang="zh-CN" i="1">
                              <a:effectLst/>
                              <a:latin typeface="Cambria Math" panose="02040503050406030204" pitchFamily="18" charset="0"/>
                              <a:ea typeface="Cambria Math" panose="02040503050406030204" pitchFamily="18" charset="0"/>
                            </a:rPr>
                          </m:ctrlPr>
                        </m:naryPr>
                        <m: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𝑛</m:t>
                          </m:r>
                        </m:sup>
                        <m:e>
                          <m:d>
                            <m:dPr>
                              <m:begChr m:val="|"/>
                              <m:endChr m:val="|"/>
                              <m:ctrlPr>
                                <a:rPr lang="zh-CN" altLang="zh-CN" i="1">
                                  <a:effectLst/>
                                  <a:latin typeface="Cambria Math" panose="02040503050406030204" pitchFamily="18" charset="0"/>
                                  <a:ea typeface="Cambria Math" panose="02040503050406030204" pitchFamily="18" charset="0"/>
                                </a:rPr>
                              </m:ctrlPr>
                            </m:dPr>
                            <m:e>
                              <m:f>
                                <m:fPr>
                                  <m:ctrlPr>
                                    <a:rPr lang="zh-CN" altLang="zh-CN" i="1">
                                      <a:effectLst/>
                                      <a:latin typeface="Cambria Math" panose="02040503050406030204" pitchFamily="18" charset="0"/>
                                      <a:ea typeface="Cambria Math" panose="02040503050406030204" pitchFamily="18" charset="0"/>
                                    </a:rPr>
                                  </m:ctrlPr>
                                </m:fPr>
                                <m:num>
                                  <m:acc>
                                    <m:accPr>
                                      <m:chr m:val="̂"/>
                                      <m:ctrlPr>
                                        <a:rPr lang="zh-CN" altLang="zh-CN" i="1">
                                          <a:effectLst/>
                                          <a:latin typeface="Cambria Math" panose="02040503050406030204" pitchFamily="18" charset="0"/>
                                          <a:ea typeface="Cambria Math" panose="02040503050406030204" pitchFamily="18" charset="0"/>
                                        </a:rPr>
                                      </m:ctrlPr>
                                    </m:accPr>
                                    <m:e>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𝑦</m:t>
                                          </m:r>
                                        </m:e>
                                        <m: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𝑖</m:t>
                                          </m:r>
                                        </m:sub>
                                      </m:sSub>
                                    </m:e>
                                  </m:acc>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𝑦</m:t>
                                      </m:r>
                                    </m:e>
                                    <m: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𝑖</m:t>
                                      </m:r>
                                    </m:sub>
                                  </m:sSub>
                                </m:num>
                                <m:den>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𝑦</m:t>
                                      </m:r>
                                    </m:e>
                                    <m: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𝑖</m:t>
                                      </m:r>
                                    </m:sub>
                                  </m:sSub>
                                </m:den>
                              </m:f>
                            </m:e>
                          </m:d>
                        </m:e>
                      </m:nary>
                    </m:oMath>
                  </m:oMathPara>
                </a14:m>
                <a:endParaRPr lang="en-US" altLang="zh-CN" sz="1800" kern="100" dirty="0">
                  <a:effectLst/>
                  <a:latin typeface="华文中宋" panose="02010600040101010101" pitchFamily="2" charset="-122"/>
                  <a:ea typeface="华文中宋" panose="02010600040101010101" pitchFamily="2" charset="-122"/>
                  <a:cs typeface="Times New Roman" panose="02020603050405020304" pitchFamily="18" charset="0"/>
                </a:endParaRPr>
              </a:p>
              <a:p>
                <a:pPr>
                  <a:lnSpc>
                    <a:spcPct val="150000"/>
                  </a:lnSpc>
                  <a:spcBef>
                    <a:spcPct val="50000"/>
                  </a:spcBef>
                </a:pPr>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其中</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RMSE</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为均方根误差，</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MAPE</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为平均绝对百分比误差，</a:t>
                </a:r>
                <a14:m>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𝑛</m:t>
                    </m:r>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是所有样本的数量，</a:t>
                </a:r>
                <a14:m>
                  <m:oMath xmlns:m="http://schemas.openxmlformats.org/officeDocument/2006/math">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是人口密度与</a:t>
                </a:r>
                <a:r>
                  <a:rPr lang="en-US"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GDP</a:t>
                </a:r>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密度的真实值，</a:t>
                </a:r>
                <a14:m>
                  <m:oMath xmlns:m="http://schemas.openxmlformats.org/officeDocument/2006/math">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acc>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是人口密度与</a:t>
                </a:r>
                <a:r>
                  <a:rPr lang="en-US"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GDP</a:t>
                </a:r>
                <a:r>
                  <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rPr>
                  <a:t>密度的预测值。</a:t>
                </a:r>
              </a:p>
              <a:p>
                <a:pPr>
                  <a:lnSpc>
                    <a:spcPct val="150000"/>
                  </a:lnSpc>
                  <a:spcBef>
                    <a:spcPct val="50000"/>
                  </a:spcBef>
                </a:pPr>
                <a:endParaRPr lang="zh-CN" altLang="zh-CN" sz="1800" kern="100" dirty="0">
                  <a:effectLst/>
                  <a:latin typeface="华文中宋" panose="02010600040101010101" pitchFamily="2" charset="-122"/>
                  <a:ea typeface="华文中宋" panose="02010600040101010101" pitchFamily="2" charset="-122"/>
                  <a:cs typeface="Times New Roman" panose="02020603050405020304" pitchFamily="18" charset="0"/>
                </a:endParaRPr>
              </a:p>
              <a:p>
                <a:pPr>
                  <a:lnSpc>
                    <a:spcPct val="150000"/>
                  </a:lnSpc>
                  <a:spcBef>
                    <a:spcPct val="50000"/>
                  </a:spcBef>
                </a:pPr>
                <a:endParaRPr lang="zh-CN"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p>
                <a:pPr>
                  <a:lnSpc>
                    <a:spcPct val="150000"/>
                  </a:lnSpc>
                  <a:spcBef>
                    <a:spcPct val="50000"/>
                  </a:spcBef>
                </a:pPr>
                <a:endParaRPr lang="en-US" altLang="zh-CN" sz="1800" kern="100" dirty="0">
                  <a:effectLst/>
                  <a:latin typeface="Times New Roman" panose="02020603050405020304" pitchFamily="18" charset="0"/>
                  <a:ea typeface="华文中宋" panose="02010600040101010101" pitchFamily="2" charset="-122"/>
                  <a:cs typeface="Times New Roman" panose="02020603050405020304" pitchFamily="18" charset="0"/>
                </a:endParaRPr>
              </a:p>
            </p:txBody>
          </p:sp>
        </mc:Choice>
        <mc:Fallback xmlns="">
          <p:sp>
            <p:nvSpPr>
              <p:cNvPr id="8" name="Rectangle 3"/>
              <p:cNvSpPr txBox="1">
                <a:spLocks noRot="1" noChangeAspect="1" noMove="1" noResize="1" noEditPoints="1" noAdjustHandles="1" noChangeArrowheads="1" noChangeShapeType="1" noTextEdit="1"/>
              </p:cNvSpPr>
              <p:nvPr>
                <p:custDataLst>
                  <p:tags r:id="rId5"/>
                </p:custDataLst>
              </p:nvPr>
            </p:nvSpPr>
            <p:spPr>
              <a:xfrm>
                <a:off x="459276" y="1117815"/>
                <a:ext cx="11395096" cy="5623140"/>
              </a:xfrm>
              <a:prstGeom prst="rect">
                <a:avLst/>
              </a:prstGeom>
              <a:blipFill rotWithShape="1">
                <a:blip r:embed="rId6"/>
                <a:stretch>
                  <a:fillRect l="-2" t="-4" r="2" b="-20342"/>
                </a:stretch>
              </a:blipFill>
            </p:spPr>
            <p:txBody>
              <a:bodyPr/>
              <a:lstStyle/>
              <a:p>
                <a:r>
                  <a:rPr lang="zh-CN" altLang="en-US">
                    <a:noFill/>
                  </a:rPr>
                  <a:t> </a:t>
                </a:r>
              </a:p>
            </p:txBody>
          </p:sp>
        </mc:Fallback>
      </mc:AlternateContent>
      <p:sp>
        <p:nvSpPr>
          <p:cNvPr id="3" name="标题 1">
            <a:extLst>
              <a:ext uri="{FF2B5EF4-FFF2-40B4-BE49-F238E27FC236}">
                <a16:creationId xmlns:a16="http://schemas.microsoft.com/office/drawing/2014/main" id="{EBDAF4DA-2FBC-A80C-C315-89906324308C}"/>
              </a:ext>
            </a:extLst>
          </p:cNvPr>
          <p:cNvSpPr txBox="1"/>
          <p:nvPr/>
        </p:nvSpPr>
        <p:spPr>
          <a:xfrm>
            <a:off x="2150631" y="157111"/>
            <a:ext cx="5630790"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zh-CN" altLang="en-US" sz="4000" dirty="0"/>
              <a:t>研究方法</a:t>
            </a:r>
            <a:r>
              <a:rPr lang="en-US" altLang="zh-CN" sz="4000" dirty="0"/>
              <a:t>-</a:t>
            </a:r>
            <a:r>
              <a:rPr lang="zh-CN" altLang="en-US" sz="4000" dirty="0"/>
              <a:t>精度评价</a:t>
            </a:r>
          </a:p>
        </p:txBody>
      </p:sp>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18AE-9369-5225-2153-A6169A49C8C2}"/>
            </a:ext>
          </a:extLst>
        </p:cNvPr>
        <p:cNvGrpSpPr/>
        <p:nvPr/>
      </p:nvGrpSpPr>
      <p:grpSpPr>
        <a:xfrm>
          <a:off x="0" y="0"/>
          <a:ext cx="0" cy="0"/>
          <a:chOff x="0" y="0"/>
          <a:chExt cx="0" cy="0"/>
        </a:xfrm>
      </p:grpSpPr>
      <p:sp>
        <p:nvSpPr>
          <p:cNvPr id="1048670" name="文本框 1">
            <a:extLst>
              <a:ext uri="{FF2B5EF4-FFF2-40B4-BE49-F238E27FC236}">
                <a16:creationId xmlns:a16="http://schemas.microsoft.com/office/drawing/2014/main" id="{DC7371C5-D7DA-6AB7-E3F3-802C8487803A}"/>
              </a:ext>
            </a:extLst>
          </p:cNvPr>
          <p:cNvSpPr txBox="1"/>
          <p:nvPr/>
        </p:nvSpPr>
        <p:spPr>
          <a:xfrm>
            <a:off x="2984070" y="3479539"/>
            <a:ext cx="61695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相关模型介绍</a:t>
            </a:r>
          </a:p>
        </p:txBody>
      </p:sp>
      <p:grpSp>
        <p:nvGrpSpPr>
          <p:cNvPr id="77" name="组合 2">
            <a:extLst>
              <a:ext uri="{FF2B5EF4-FFF2-40B4-BE49-F238E27FC236}">
                <a16:creationId xmlns:a16="http://schemas.microsoft.com/office/drawing/2014/main" id="{D8F5D8F0-D1B1-9885-EFD5-E90CBD6B7E8E}"/>
              </a:ext>
            </a:extLst>
          </p:cNvPr>
          <p:cNvGrpSpPr/>
          <p:nvPr/>
        </p:nvGrpSpPr>
        <p:grpSpPr>
          <a:xfrm>
            <a:off x="5492856" y="2155226"/>
            <a:ext cx="1230343" cy="1048848"/>
            <a:chOff x="5555916" y="2155226"/>
            <a:chExt cx="1230343" cy="1048848"/>
          </a:xfrm>
        </p:grpSpPr>
        <p:sp>
          <p:nvSpPr>
            <p:cNvPr id="1048671" name="文本框 3">
              <a:extLst>
                <a:ext uri="{FF2B5EF4-FFF2-40B4-BE49-F238E27FC236}">
                  <a16:creationId xmlns:a16="http://schemas.microsoft.com/office/drawing/2014/main" id="{F71FBD5F-8DCF-408A-98A9-DBB36321B894}"/>
                </a:ext>
              </a:extLst>
            </p:cNvPr>
            <p:cNvSpPr txBox="1"/>
            <p:nvPr/>
          </p:nvSpPr>
          <p:spPr>
            <a:xfrm>
              <a:off x="5703693" y="2155226"/>
              <a:ext cx="1082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a:t>
              </a:r>
              <a:r>
                <a:rPr lang="en-US" altLang="zh-CN" sz="5400" b="1" dirty="0">
                  <a:solidFill>
                    <a:prstClr val="black"/>
                  </a:solidFill>
                  <a:latin typeface="Times New Roman" panose="02020603050405020304" pitchFamily="18" charset="0"/>
                  <a:ea typeface="华文中宋" panose="02010600040101010101" pitchFamily="2" charset="-122"/>
                  <a:cs typeface="Times New Roman" panose="02020603050405020304" pitchFamily="18" charset="0"/>
                </a:rPr>
                <a:t>3</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cxnSp>
          <p:nvCxnSpPr>
            <p:cNvPr id="3145741" name="直接连接符 4">
              <a:extLst>
                <a:ext uri="{FF2B5EF4-FFF2-40B4-BE49-F238E27FC236}">
                  <a16:creationId xmlns:a16="http://schemas.microsoft.com/office/drawing/2014/main" id="{3C9E2AE2-8707-163B-66CF-8FD4C85E9583}"/>
                </a:ext>
              </a:extLst>
            </p:cNvPr>
            <p:cNvCxnSpPr/>
            <p:nvPr/>
          </p:nvCxnSpPr>
          <p:spPr>
            <a:xfrm>
              <a:off x="5555916" y="3204074"/>
              <a:ext cx="1152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组合 5">
            <a:extLst>
              <a:ext uri="{FF2B5EF4-FFF2-40B4-BE49-F238E27FC236}">
                <a16:creationId xmlns:a16="http://schemas.microsoft.com/office/drawing/2014/main" id="{804BEF57-EE50-251E-2F88-4CD24D7ABD89}"/>
              </a:ext>
            </a:extLst>
          </p:cNvPr>
          <p:cNvGrpSpPr/>
          <p:nvPr/>
        </p:nvGrpSpPr>
        <p:grpSpPr>
          <a:xfrm>
            <a:off x="-6025" y="0"/>
            <a:ext cx="12251545" cy="1435261"/>
            <a:chOff x="-6025" y="0"/>
            <a:chExt cx="12251545" cy="1954833"/>
          </a:xfrm>
        </p:grpSpPr>
        <p:sp>
          <p:nvSpPr>
            <p:cNvPr id="1048672" name="Shape 28">
              <a:extLst>
                <a:ext uri="{FF2B5EF4-FFF2-40B4-BE49-F238E27FC236}">
                  <a16:creationId xmlns:a16="http://schemas.microsoft.com/office/drawing/2014/main" id="{4A9CD0A0-D6EA-6BED-86FC-5829457484F1}"/>
                </a:ext>
              </a:extLst>
            </p:cNvPr>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3" name="Shape 29">
              <a:extLst>
                <a:ext uri="{FF2B5EF4-FFF2-40B4-BE49-F238E27FC236}">
                  <a16:creationId xmlns:a16="http://schemas.microsoft.com/office/drawing/2014/main" id="{5A70C89E-7E22-498F-BD3E-25E3CE4D74E5}"/>
                </a:ext>
              </a:extLst>
            </p:cNvPr>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4" name="Shape 30">
              <a:extLst>
                <a:ext uri="{FF2B5EF4-FFF2-40B4-BE49-F238E27FC236}">
                  <a16:creationId xmlns:a16="http://schemas.microsoft.com/office/drawing/2014/main" id="{520F147E-A814-0169-2D57-851648347723}"/>
                </a:ext>
              </a:extLst>
            </p:cNvPr>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1048675" name="Shape 31">
            <a:extLst>
              <a:ext uri="{FF2B5EF4-FFF2-40B4-BE49-F238E27FC236}">
                <a16:creationId xmlns:a16="http://schemas.microsoft.com/office/drawing/2014/main" id="{5898F98E-73C4-2EA9-6F7B-52218C30DD8F}"/>
              </a:ext>
            </a:extLst>
          </p:cNvPr>
          <p:cNvSpPr/>
          <p:nvPr/>
        </p:nvSpPr>
        <p:spPr>
          <a:xfrm>
            <a:off x="4754027" y="6231704"/>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6" name="Shape 32">
            <a:extLst>
              <a:ext uri="{FF2B5EF4-FFF2-40B4-BE49-F238E27FC236}">
                <a16:creationId xmlns:a16="http://schemas.microsoft.com/office/drawing/2014/main" id="{2B13D9DA-BA8C-1987-7FEE-359FB8CF3416}"/>
              </a:ext>
            </a:extLst>
          </p:cNvPr>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7" name="Shape 33">
            <a:extLst>
              <a:ext uri="{FF2B5EF4-FFF2-40B4-BE49-F238E27FC236}">
                <a16:creationId xmlns:a16="http://schemas.microsoft.com/office/drawing/2014/main" id="{D691A60F-1B5A-DAF3-A594-39C2804AFDB3}"/>
              </a:ext>
            </a:extLst>
          </p:cNvPr>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097165" name="图片 12">
            <a:extLst>
              <a:ext uri="{FF2B5EF4-FFF2-40B4-BE49-F238E27FC236}">
                <a16:creationId xmlns:a16="http://schemas.microsoft.com/office/drawing/2014/main" id="{B0470BD7-B85B-CAC1-7C5B-3731C6366F29}"/>
              </a:ext>
            </a:extLst>
          </p:cNvPr>
          <p:cNvPicPr>
            <a:picLocks noChangeAspect="1"/>
          </p:cNvPicPr>
          <p:nvPr/>
        </p:nvPicPr>
        <p:blipFill>
          <a:blip r:embed="rId3" cstate="print"/>
          <a:stretch>
            <a:fillRect/>
          </a:stretch>
        </p:blipFill>
        <p:spPr>
          <a:xfrm>
            <a:off x="10234856" y="0"/>
            <a:ext cx="1219202" cy="798578"/>
          </a:xfrm>
          <a:prstGeom prst="rect">
            <a:avLst/>
          </a:prstGeom>
        </p:spPr>
      </p:pic>
      <p:sp>
        <p:nvSpPr>
          <p:cNvPr id="2" name="灯片编号占位符 1">
            <a:extLst>
              <a:ext uri="{FF2B5EF4-FFF2-40B4-BE49-F238E27FC236}">
                <a16:creationId xmlns:a16="http://schemas.microsoft.com/office/drawing/2014/main" id="{6A16A5C9-EC4F-AFF6-CB3C-0B03CCC790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CD1D3C3-D491-48B9-A225-6D70B31177C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16</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396879291"/>
      </p:ext>
    </p:extLst>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标题 1"/>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latin typeface="华文中宋" panose="02010600040101010101" pitchFamily="2" charset="-122"/>
                <a:ea typeface="华文中宋" panose="02010600040101010101" pitchFamily="2" charset="-122"/>
              </a:rPr>
              <a:t>使用数据</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华文中宋" panose="02010600040101010101" pitchFamily="2" charset="-122"/>
              <a:ea typeface="华文中宋" panose="02010600040101010101" pitchFamily="2" charset="-122"/>
            </a:endParaRPr>
          </a:p>
        </p:txBody>
      </p:sp>
      <p:sp>
        <p:nvSpPr>
          <p:cNvPr id="1048679" name="等腰三角形 3"/>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8680" name="文本占位符 2"/>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a:xfrm>
            <a:off x="9110980" y="630745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17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26" name="文本框 25"/>
          <p:cNvSpPr txBox="1"/>
          <p:nvPr>
            <p:custDataLst>
              <p:tags r:id="rId1"/>
            </p:custDataLst>
          </p:nvPr>
        </p:nvSpPr>
        <p:spPr>
          <a:xfrm>
            <a:off x="695579" y="1993672"/>
            <a:ext cx="4895137" cy="2554545"/>
          </a:xfrm>
          <a:prstGeom prst="rect">
            <a:avLst/>
          </a:prstGeom>
          <a:noFill/>
        </p:spPr>
        <p:txBody>
          <a:bodyPr wrap="square" rtlCol="0">
            <a:spAutoFit/>
          </a:bodyPr>
          <a:lstStyle/>
          <a:p>
            <a:pPr marL="342900" indent="-342900" algn="just">
              <a:spcAft>
                <a:spcPts val="1200"/>
              </a:spcAft>
              <a:buFont typeface="Arial" panose="020B0604020202020204" pitchFamily="34" charset="0"/>
              <a:buChar char="•"/>
            </a:pP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土地利用地块数据来源于深圳市规划和自然资源局（</a:t>
            </a:r>
            <a:r>
              <a:rPr kumimoji="1" lang="en-US" sz="2000" dirty="0">
                <a:latin typeface="Times New Roman" panose="02020603050405020304" pitchFamily="18" charset="0"/>
                <a:ea typeface="华文中宋" panose="02010600040101010101" pitchFamily="2" charset="-122"/>
                <a:cs typeface="Times New Roman" panose="02020603050405020304" pitchFamily="18" charset="0"/>
              </a:rPr>
              <a:t>https://pnr.sz.gov.cn/）</a:t>
            </a:r>
            <a:r>
              <a:rPr kumimoji="1" sz="2000" dirty="0">
                <a:latin typeface="Times New Roman" panose="02020603050405020304" pitchFamily="18" charset="0"/>
                <a:ea typeface="华文中宋" panose="02010600040101010101" pitchFamily="2" charset="-122"/>
                <a:cs typeface="Times New Roman" panose="02020603050405020304" pitchFamily="18" charset="0"/>
              </a:rPr>
              <a:t>。</a:t>
            </a:r>
            <a:endParaRPr kumimoji="1" lang="en-US" sz="2000" dirty="0">
              <a:latin typeface="Times New Roman" panose="02020603050405020304" pitchFamily="18" charset="0"/>
              <a:ea typeface="华文中宋" panose="02010600040101010101" pitchFamily="2" charset="-122"/>
              <a:cs typeface="Times New Roman" panose="02020603050405020304" pitchFamily="18" charset="0"/>
            </a:endParaRPr>
          </a:p>
          <a:p>
            <a:pPr marL="342900" indent="-342900" algn="just">
              <a:spcAft>
                <a:spcPts val="1200"/>
              </a:spcAft>
              <a:buFont typeface="Arial" panose="020B0604020202020204" pitchFamily="34" charset="0"/>
              <a:buChar char="•"/>
            </a:pP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重分类为</a:t>
            </a:r>
            <a:r>
              <a:rPr kumimoji="1" lang="en-US" altLang="zh-CN"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5</a:t>
            </a:r>
            <a:r>
              <a:rPr kumimoji="1"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种土地利用类型</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，公共管理服务用地（</a:t>
            </a:r>
            <a:r>
              <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rPr>
              <a:t>P</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）、居住用地（</a:t>
            </a:r>
            <a:r>
              <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rPr>
              <a:t>R</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）、商业用地（</a:t>
            </a:r>
            <a:r>
              <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rPr>
              <a:t>C</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）、工业用地（</a:t>
            </a:r>
            <a:r>
              <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rPr>
              <a:t>I</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）和未建设用地（</a:t>
            </a:r>
            <a:r>
              <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rPr>
              <a:t>N</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a:t>
            </a:r>
            <a:endPar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endParaRPr>
          </a:p>
          <a:p>
            <a:pPr marL="342900" indent="-342900" algn="just">
              <a:buFont typeface="Arial" panose="020B0604020202020204" pitchFamily="34" charset="0"/>
              <a:buChar char="•"/>
            </a:pPr>
            <a:endParaRPr kumimoji="1" lang="en-US" sz="20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 name="文本框 11"/>
          <p:cNvSpPr txBox="1"/>
          <p:nvPr/>
        </p:nvSpPr>
        <p:spPr>
          <a:xfrm>
            <a:off x="606679" y="1389850"/>
            <a:ext cx="293702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zh-CN" altLang="en-US" sz="2400" b="1" dirty="0">
                <a:latin typeface="华文中宋" panose="02010600040101010101" pitchFamily="2" charset="-122"/>
                <a:ea typeface="华文中宋" panose="02010600040101010101" pitchFamily="2" charset="-122"/>
                <a:cs typeface="Times New Roman" panose="02020603050405020304" pitchFamily="18" charset="0"/>
              </a:rPr>
              <a:t>矢量土地利用数据</a:t>
            </a:r>
            <a:endParaRPr lang="zh-CN" altLang="en-US" sz="2400" b="1"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9" name="文本框 8"/>
          <p:cNvSpPr txBox="1"/>
          <p:nvPr/>
        </p:nvSpPr>
        <p:spPr>
          <a:xfrm>
            <a:off x="695579" y="4847412"/>
            <a:ext cx="4895137" cy="1477328"/>
          </a:xfrm>
          <a:prstGeom prst="rect">
            <a:avLst/>
          </a:prstGeom>
          <a:noFill/>
        </p:spPr>
        <p:txBody>
          <a:bodyPr wrap="square">
            <a:spAutoFit/>
          </a:bodyPr>
          <a:lstStyle/>
          <a:p>
            <a:pPr marL="342900" indent="-342900" algn="just">
              <a:spcAft>
                <a:spcPts val="1200"/>
              </a:spcAft>
              <a:buFont typeface="Arial" panose="020B0604020202020204" pitchFamily="34" charset="0"/>
              <a:buChar char="•"/>
            </a:pP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数据来源：开放街道地图</a:t>
            </a:r>
            <a:r>
              <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hlinkClick r:id="rId5"/>
              </a:rPr>
              <a:t>https://www.openstreetmap.org/</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a:t>
            </a:r>
          </a:p>
          <a:p>
            <a:pPr marL="342900" indent="-342900" algn="just">
              <a:spcAft>
                <a:spcPts val="1200"/>
              </a:spcAft>
              <a:buFont typeface="Arial" panose="020B0604020202020204" pitchFamily="34" charset="0"/>
              <a:buChar char="•"/>
            </a:pP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预处理：排除重叠的道路和无效的数据、检查数据的一致性、删除孤立道路。</a:t>
            </a:r>
          </a:p>
        </p:txBody>
      </p:sp>
      <p:sp>
        <p:nvSpPr>
          <p:cNvPr id="10" name="文本框 11"/>
          <p:cNvSpPr txBox="1"/>
          <p:nvPr/>
        </p:nvSpPr>
        <p:spPr>
          <a:xfrm>
            <a:off x="606679" y="4305248"/>
            <a:ext cx="3438762"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altLang="zh-CN" sz="2400" b="1" dirty="0">
                <a:latin typeface="华文中宋" panose="02010600040101010101" pitchFamily="2" charset="-122"/>
                <a:ea typeface="华文中宋" panose="02010600040101010101" pitchFamily="2" charset="-122"/>
                <a:cs typeface="Times New Roman" panose="02020603050405020304" pitchFamily="18" charset="0"/>
              </a:rPr>
              <a:t>OpenStreetMap</a:t>
            </a:r>
            <a:r>
              <a:rPr lang="zh-CN" altLang="en-US" sz="2400" b="1" dirty="0">
                <a:latin typeface="华文中宋" panose="02010600040101010101" pitchFamily="2" charset="-122"/>
                <a:ea typeface="华文中宋" panose="02010600040101010101" pitchFamily="2" charset="-122"/>
                <a:cs typeface="Times New Roman" panose="02020603050405020304" pitchFamily="18" charset="0"/>
              </a:rPr>
              <a:t>路网</a:t>
            </a:r>
          </a:p>
        </p:txBody>
      </p:sp>
      <p:pic>
        <p:nvPicPr>
          <p:cNvPr id="11" name="图片 10">
            <a:extLst>
              <a:ext uri="{FF2B5EF4-FFF2-40B4-BE49-F238E27FC236}">
                <a16:creationId xmlns:a16="http://schemas.microsoft.com/office/drawing/2014/main" id="{488860E6-31E9-8407-DF51-01F7CBAE04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6822" y="976024"/>
            <a:ext cx="4770402" cy="5851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138528" y="1039222"/>
            <a:ext cx="5532755" cy="5532755"/>
          </a:xfrm>
          <a:prstGeom prst="rect">
            <a:avLst/>
          </a:prstGeom>
        </p:spPr>
      </p:pic>
      <p:sp>
        <p:nvSpPr>
          <p:cNvPr id="1048679" name="等腰三角形 3"/>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8680" name="文本占位符 2"/>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p:cNvPicPr>
            <a:picLocks noChangeAspect="1"/>
          </p:cNvPicPr>
          <p:nvPr/>
        </p:nvPicPr>
        <p:blipFill>
          <a:blip r:embed="rId5"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a:xfrm>
            <a:off x="9110980" y="630745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26" name="文本框 25"/>
          <p:cNvSpPr txBox="1"/>
          <p:nvPr>
            <p:custDataLst>
              <p:tags r:id="rId1"/>
            </p:custDataLst>
          </p:nvPr>
        </p:nvSpPr>
        <p:spPr>
          <a:xfrm>
            <a:off x="459276" y="1828572"/>
            <a:ext cx="5203825" cy="2246769"/>
          </a:xfrm>
          <a:prstGeom prst="rect">
            <a:avLst/>
          </a:prstGeom>
          <a:noFill/>
        </p:spPr>
        <p:txBody>
          <a:bodyPr wrap="square" rtlCol="0">
            <a:spAutoFit/>
          </a:bodyPr>
          <a:lstStyle/>
          <a:p>
            <a:pPr marL="342900" indent="-342900" algn="just">
              <a:buFont typeface="Arial" panose="020B0604020202020204" pitchFamily="34" charset="0"/>
              <a:buChar char="•"/>
            </a:pPr>
            <a:r>
              <a:rPr kumimoji="1" sz="2000" dirty="0">
                <a:latin typeface="Times New Roman" panose="02020603050405020304" pitchFamily="18" charset="0"/>
                <a:ea typeface="华文中宋" panose="02010600040101010101" pitchFamily="2" charset="-122"/>
                <a:cs typeface="Times New Roman" panose="02020603050405020304" pitchFamily="18" charset="0"/>
              </a:rPr>
              <a:t>土地利用数据来源于</a:t>
            </a:r>
            <a:r>
              <a:rPr kumimoji="1"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中科院制作的2000年、2010年和2020年的中国30米地表覆盖数据</a:t>
            </a:r>
            <a:r>
              <a:rPr kumimoji="1" sz="2000" dirty="0">
                <a:latin typeface="Times New Roman" panose="02020603050405020304" pitchFamily="18" charset="0"/>
                <a:ea typeface="华文中宋" panose="02010600040101010101" pitchFamily="2" charset="-122"/>
                <a:cs typeface="Times New Roman" panose="02020603050405020304" pitchFamily="18" charset="0"/>
              </a:rPr>
              <a:t>。本研究对部分土地利用类型进行了重分类，将土地利用数据处理为</a:t>
            </a:r>
            <a:r>
              <a:rPr kumimoji="1" lang="en-US" sz="2000" dirty="0">
                <a:latin typeface="Times New Roman" panose="02020603050405020304" pitchFamily="18" charset="0"/>
                <a:ea typeface="华文中宋" panose="02010600040101010101" pitchFamily="2" charset="-122"/>
                <a:cs typeface="Times New Roman" panose="02020603050405020304" pitchFamily="18" charset="0"/>
              </a:rPr>
              <a:t>6</a:t>
            </a:r>
            <a:r>
              <a:rPr kumimoji="1" sz="2000" dirty="0">
                <a:latin typeface="Times New Roman" panose="02020603050405020304" pitchFamily="18" charset="0"/>
                <a:ea typeface="华文中宋" panose="02010600040101010101" pitchFamily="2" charset="-122"/>
                <a:cs typeface="Times New Roman" panose="02020603050405020304" pitchFamily="18" charset="0"/>
              </a:rPr>
              <a:t>种类别</a:t>
            </a:r>
            <a:r>
              <a:rPr kumimoji="1"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耕地、林地</a:t>
            </a:r>
            <a:r>
              <a:rPr kumimoji="1"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a:t>
            </a:r>
            <a:r>
              <a:rPr kumimoji="1" lang="zh-CN"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草地</a:t>
            </a:r>
            <a:r>
              <a:rPr kumimoji="1"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a:t>
            </a:r>
            <a:r>
              <a:rPr kumimoji="1"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水域</a:t>
            </a:r>
            <a:r>
              <a:rPr kumimoji="1"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a:t>
            </a:r>
            <a:r>
              <a:rPr kumimoji="1"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建设用地和未利用地</a:t>
            </a:r>
            <a:r>
              <a:rPr kumimoji="1" lang="zh-CN" altLang="en-US" sz="2000" dirty="0">
                <a:latin typeface="Times New Roman" panose="02020603050405020304" pitchFamily="18" charset="0"/>
                <a:ea typeface="华文中宋" panose="02010600040101010101" pitchFamily="2" charset="-122"/>
                <a:cs typeface="Times New Roman" panose="02020603050405020304" pitchFamily="18" charset="0"/>
              </a:rPr>
              <a:t>。</a:t>
            </a:r>
            <a:endParaRPr kumimoji="1" lang="en-US" altLang="zh-CN" sz="2000" dirty="0">
              <a:latin typeface="Times New Roman" panose="02020603050405020304" pitchFamily="18" charset="0"/>
              <a:ea typeface="华文中宋" panose="02010600040101010101" pitchFamily="2" charset="-122"/>
              <a:cs typeface="Times New Roman" panose="02020603050405020304" pitchFamily="18" charset="0"/>
            </a:endParaRPr>
          </a:p>
          <a:p>
            <a:pPr marL="342900" indent="-342900" algn="just">
              <a:buFont typeface="Arial" panose="020B0604020202020204" pitchFamily="34" charset="0"/>
              <a:buChar char="•"/>
            </a:pPr>
            <a:endParaRPr kumimoji="1" lang="en-US" sz="20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文本框 5"/>
          <p:cNvSpPr txBox="1"/>
          <p:nvPr/>
        </p:nvSpPr>
        <p:spPr>
          <a:xfrm>
            <a:off x="7082198" y="6413247"/>
            <a:ext cx="4659270" cy="418063"/>
          </a:xfrm>
          <a:prstGeom prst="rect">
            <a:avLst/>
          </a:prstGeom>
          <a:noFill/>
        </p:spPr>
        <p:txBody>
          <a:bodyPr wrap="square">
            <a:spAutoFit/>
          </a:bodyPr>
          <a:lstStyle/>
          <a:p>
            <a:pPr marL="0" marR="0" indent="408305" algn="just">
              <a:lnSpc>
                <a:spcPct val="150000"/>
              </a:lnSpc>
              <a:spcBef>
                <a:spcPts val="0"/>
              </a:spcBef>
              <a:spcAft>
                <a:spcPts val="0"/>
              </a:spcAft>
            </a:pPr>
            <a:r>
              <a:rPr lang="zh-CN" altLang="en-US" sz="1600" kern="100" dirty="0">
                <a:effectLst/>
                <a:latin typeface="华文中宋" panose="02010600040101010101" pitchFamily="2" charset="-122"/>
                <a:ea typeface="华文中宋" panose="02010600040101010101" pitchFamily="2" charset="-122"/>
                <a:cs typeface="Times New Roman" panose="02020603050405020304" pitchFamily="18" charset="0"/>
              </a:rPr>
              <a:t>土地利用、人口密度、经济密度数据</a:t>
            </a:r>
            <a:endParaRPr lang="zh-CN" altLang="en-US" sz="1600" kern="100" dirty="0">
              <a:effectLst/>
              <a:latin typeface="华文中宋" panose="02010600040101010101" pitchFamily="2" charset="-122"/>
              <a:ea typeface="华文中宋" panose="02010600040101010101" pitchFamily="2" charset="-122"/>
            </a:endParaRPr>
          </a:p>
        </p:txBody>
      </p:sp>
      <p:sp>
        <p:nvSpPr>
          <p:cNvPr id="3" name="文本框 11">
            <a:extLst>
              <a:ext uri="{FF2B5EF4-FFF2-40B4-BE49-F238E27FC236}">
                <a16:creationId xmlns:a16="http://schemas.microsoft.com/office/drawing/2014/main" id="{905643AE-9FE4-C3CB-A777-21000C314BCB}"/>
              </a:ext>
            </a:extLst>
          </p:cNvPr>
          <p:cNvSpPr txBox="1"/>
          <p:nvPr/>
        </p:nvSpPr>
        <p:spPr>
          <a:xfrm>
            <a:off x="459276" y="1224750"/>
            <a:ext cx="2935419"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zh-CN" altLang="en-US" sz="2400" b="1" dirty="0">
                <a:latin typeface="华文中宋" panose="02010600040101010101" pitchFamily="2" charset="-122"/>
                <a:ea typeface="华文中宋" panose="02010600040101010101" pitchFamily="2" charset="-122"/>
                <a:cs typeface="Times New Roman" panose="02020603050405020304" pitchFamily="18" charset="0"/>
              </a:rPr>
              <a:t>栅格土地利用数据</a:t>
            </a:r>
            <a:endParaRPr lang="zh-CN" altLang="en-US" sz="2400" b="1"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4" name="标题 1">
            <a:extLst>
              <a:ext uri="{FF2B5EF4-FFF2-40B4-BE49-F238E27FC236}">
                <a16:creationId xmlns:a16="http://schemas.microsoft.com/office/drawing/2014/main" id="{03B8DC18-EFD0-6C38-C215-E1BC4C30CCE2}"/>
              </a:ext>
            </a:extLst>
          </p:cNvPr>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latin typeface="华文中宋" panose="02010600040101010101" pitchFamily="2" charset="-122"/>
                <a:ea typeface="华文中宋" panose="02010600040101010101" pitchFamily="2" charset="-122"/>
              </a:rPr>
              <a:t>使用数据</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华文中宋" panose="02010600040101010101" pitchFamily="2" charset="-122"/>
              <a:ea typeface="华文中宋" panose="02010600040101010101" pitchFamily="2" charset="-122"/>
            </a:endParaRPr>
          </a:p>
        </p:txBody>
      </p:sp>
      <p:sp>
        <p:nvSpPr>
          <p:cNvPr id="8" name="文本框 7">
            <a:extLst>
              <a:ext uri="{FF2B5EF4-FFF2-40B4-BE49-F238E27FC236}">
                <a16:creationId xmlns:a16="http://schemas.microsoft.com/office/drawing/2014/main" id="{4D8FBF94-A0C3-D388-52A3-49AE1C2667CD}"/>
              </a:ext>
            </a:extLst>
          </p:cNvPr>
          <p:cNvSpPr txBox="1"/>
          <p:nvPr/>
        </p:nvSpPr>
        <p:spPr>
          <a:xfrm>
            <a:off x="459276" y="4735314"/>
            <a:ext cx="6096000" cy="1200329"/>
          </a:xfrm>
          <a:prstGeom prst="rect">
            <a:avLst/>
          </a:prstGeom>
          <a:noFill/>
        </p:spPr>
        <p:txBody>
          <a:bodyPr wrap="square">
            <a:spAutoFit/>
          </a:bodyPr>
          <a:lstStyle/>
          <a:p>
            <a:pPr marL="342900" indent="-342900" algn="just">
              <a:buFont typeface="Arial" panose="020B0604020202020204" pitchFamily="34" charset="0"/>
              <a:buChar char="•"/>
            </a:pPr>
            <a:r>
              <a:rPr kumimoji="1" lang="zh-CN" altLang="en-US" sz="1800" dirty="0">
                <a:latin typeface="Times New Roman" panose="02020603050405020304" pitchFamily="18" charset="0"/>
                <a:ea typeface="华文中宋" panose="02010600040101010101" pitchFamily="2" charset="-122"/>
                <a:cs typeface="Times New Roman" panose="02020603050405020304" pitchFamily="18" charset="0"/>
              </a:rPr>
              <a:t>人口密度数据来自于</a:t>
            </a:r>
            <a:r>
              <a:rPr kumimoji="1" lang="zh-CN" altLang="en-US" sz="18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世界网格人口第</a:t>
            </a:r>
            <a:r>
              <a:rPr kumimoji="1" lang="en-US" altLang="zh-CN" sz="18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4</a:t>
            </a:r>
            <a:r>
              <a:rPr kumimoji="1" lang="zh-CN" altLang="en-US" sz="18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版（</a:t>
            </a:r>
            <a:r>
              <a:rPr kumimoji="1" lang="en-US" altLang="zh-CN" sz="18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GPWv4</a:t>
            </a:r>
            <a:r>
              <a:rPr kumimoji="1" lang="zh-CN" altLang="en-US" sz="18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a:t>
            </a:r>
            <a:r>
              <a:rPr kumimoji="1" lang="en-US" altLang="zh-CN" sz="1800" dirty="0">
                <a:latin typeface="Times New Roman" panose="02020603050405020304" pitchFamily="18" charset="0"/>
                <a:ea typeface="华文中宋" panose="02010600040101010101" pitchFamily="2" charset="-122"/>
                <a:cs typeface="Times New Roman" panose="02020603050405020304" pitchFamily="18" charset="0"/>
              </a:rPr>
              <a:t>GDP</a:t>
            </a:r>
            <a:r>
              <a:rPr kumimoji="1" lang="zh-CN" altLang="en-US" sz="1800" dirty="0">
                <a:latin typeface="Times New Roman" panose="02020603050405020304" pitchFamily="18" charset="0"/>
                <a:ea typeface="华文中宋" panose="02010600040101010101" pitchFamily="2" charset="-122"/>
                <a:cs typeface="Times New Roman" panose="02020603050405020304" pitchFamily="18" charset="0"/>
              </a:rPr>
              <a:t>数据来源于</a:t>
            </a:r>
            <a:r>
              <a:rPr kumimoji="1" lang="zh-CN" altLang="en-US" sz="18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中国科学院资源环境科学与数据中心</a:t>
            </a:r>
            <a:r>
              <a:rPr kumimoji="1" lang="zh-CN" altLang="en-US" sz="1800" dirty="0">
                <a:latin typeface="Times New Roman" panose="02020603050405020304" pitchFamily="18" charset="0"/>
                <a:ea typeface="华文中宋" panose="02010600040101010101" pitchFamily="2" charset="-122"/>
                <a:cs typeface="Times New Roman" panose="02020603050405020304" pitchFamily="18" charset="0"/>
              </a:rPr>
              <a:t>。</a:t>
            </a:r>
          </a:p>
          <a:p>
            <a:pPr algn="just"/>
            <a:endParaRPr kumimoji="1" lang="zh-CN" altLang="en-US" sz="1800" dirty="0">
              <a:latin typeface="Times New Roman" panose="02020603050405020304" pitchFamily="18" charset="0"/>
              <a:ea typeface="华文中宋" panose="02010600040101010101" pitchFamily="2" charset="-122"/>
              <a:cs typeface="Times New Roman" panose="02020603050405020304" pitchFamily="18" charset="0"/>
            </a:endParaRPr>
          </a:p>
          <a:p>
            <a:pPr marL="342900" indent="-342900" algn="just">
              <a:buFont typeface="Arial" panose="020B0604020202020204" pitchFamily="34" charset="0"/>
              <a:buChar char="•"/>
            </a:pPr>
            <a:r>
              <a:rPr kumimoji="1" lang="zh-CN" altLang="en-US" sz="1800" dirty="0">
                <a:latin typeface="Times New Roman" panose="02020603050405020304" pitchFamily="18" charset="0"/>
                <a:ea typeface="华文中宋" panose="02010600040101010101" pitchFamily="2" charset="-122"/>
                <a:cs typeface="Times New Roman" panose="02020603050405020304" pitchFamily="18" charset="0"/>
              </a:rPr>
              <a:t>统一投影坐标系，并重采样数据为分辨率</a:t>
            </a:r>
            <a:r>
              <a:rPr kumimoji="1" lang="en-US" altLang="zh-CN" sz="1800" dirty="0">
                <a:latin typeface="Times New Roman" panose="02020603050405020304" pitchFamily="18" charset="0"/>
                <a:ea typeface="华文中宋" panose="02010600040101010101" pitchFamily="2" charset="-122"/>
                <a:cs typeface="Times New Roman" panose="02020603050405020304" pitchFamily="18" charset="0"/>
              </a:rPr>
              <a:t>1km×1km</a:t>
            </a:r>
            <a:r>
              <a:rPr kumimoji="1" lang="zh-CN" altLang="en-US" sz="1800" dirty="0">
                <a:latin typeface="Times New Roman" panose="02020603050405020304" pitchFamily="18" charset="0"/>
                <a:ea typeface="华文中宋" panose="02010600040101010101" pitchFamily="2" charset="-122"/>
                <a:cs typeface="Times New Roman" panose="02020603050405020304" pitchFamily="18" charset="0"/>
              </a:rPr>
              <a:t>。</a:t>
            </a:r>
          </a:p>
        </p:txBody>
      </p:sp>
      <p:sp>
        <p:nvSpPr>
          <p:cNvPr id="9" name="文本框 11">
            <a:extLst>
              <a:ext uri="{FF2B5EF4-FFF2-40B4-BE49-F238E27FC236}">
                <a16:creationId xmlns:a16="http://schemas.microsoft.com/office/drawing/2014/main" id="{77D4253B-92FB-D93C-6F00-F562776C72B4}"/>
              </a:ext>
            </a:extLst>
          </p:cNvPr>
          <p:cNvSpPr txBox="1"/>
          <p:nvPr/>
        </p:nvSpPr>
        <p:spPr>
          <a:xfrm>
            <a:off x="459276" y="4174495"/>
            <a:ext cx="2961067"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zh-CN" altLang="en-US" sz="2400" b="1" dirty="0">
                <a:latin typeface="华文中宋" panose="02010600040101010101" pitchFamily="2" charset="-122"/>
                <a:ea typeface="华文中宋" panose="02010600040101010101" pitchFamily="2" charset="-122"/>
                <a:cs typeface="Times New Roman" panose="02020603050405020304" pitchFamily="18" charset="0"/>
              </a:rPr>
              <a:t>人口经济密度数据</a:t>
            </a:r>
            <a:endParaRPr lang="zh-CN" altLang="en-US" sz="2400" b="1" dirty="0">
              <a:latin typeface="Times New Roman" panose="02020603050405020304" pitchFamily="18" charset="0"/>
              <a:ea typeface="华文中宋"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标题 1"/>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latin typeface="华文中宋" panose="02010600040101010101" pitchFamily="2" charset="-122"/>
                <a:ea typeface="华文中宋" panose="02010600040101010101" pitchFamily="2" charset="-122"/>
              </a:rPr>
              <a:t>驱动因子</a:t>
            </a:r>
            <a:r>
              <a:rPr kumimoji="0" lang="zh-CN" altLang="en-US" sz="4400" b="1" i="0" u="none" strike="noStrike" kern="1200" cap="none" spc="0" normalizeH="0" baseline="0" noProof="0" dirty="0">
                <a:ln>
                  <a:noFill/>
                </a:ln>
                <a:solidFill>
                  <a:prstClr val="black">
                    <a:lumMod val="75000"/>
                    <a:lumOff val="25000"/>
                  </a:prstClr>
                </a:solidFill>
                <a:effectLst/>
                <a:uLnTx/>
                <a:uFillTx/>
                <a:latin typeface="华文中宋" panose="02010600040101010101" pitchFamily="2" charset="-122"/>
                <a:ea typeface="华文中宋" panose="02010600040101010101" pitchFamily="2" charset="-122"/>
              </a:rPr>
              <a:t>数据</a:t>
            </a:r>
          </a:p>
        </p:txBody>
      </p:sp>
      <p:sp>
        <p:nvSpPr>
          <p:cNvPr id="1048679" name="等腰三角形 3"/>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8680" name="文本占位符 2"/>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1"/>
            </p:custDataLst>
          </p:nvPr>
        </p:nvSpPr>
        <p:spPr>
          <a:xfrm>
            <a:off x="240000" y="1795858"/>
            <a:ext cx="5045135" cy="1477328"/>
          </a:xfrm>
          <a:prstGeom prst="rect">
            <a:avLst/>
          </a:prstGeom>
          <a:noFill/>
        </p:spPr>
        <p:txBody>
          <a:bodyPr wrap="square" rtlCol="0" anchor="t">
            <a:spAutoFit/>
          </a:bodyPr>
          <a:lstStyle/>
          <a:p>
            <a:pPr marL="342900" indent="-342900">
              <a:spcAft>
                <a:spcPts val="1200"/>
              </a:spcAft>
              <a:buFont typeface="Arial" panose="020B0604020202020204" pitchFamily="34" charset="0"/>
              <a:buChar char="•"/>
            </a:pP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研究采用空间辅助数据一共有11类，涉及</a:t>
            </a: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自然要素</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（河流、高程、坡度等）、</a:t>
            </a: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交通要素</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（公路、铁路、机场等）、</a:t>
            </a: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位置要素</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（城市中心、区县中心等）以及</a:t>
            </a: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生产生活要素</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（工业、商业、行政和居民设施等）。</a:t>
            </a:r>
            <a:endParaRPr lang="en-US" altLang="zh-CN"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 name="文本框 15"/>
          <p:cNvSpPr txBox="1"/>
          <p:nvPr/>
        </p:nvSpPr>
        <p:spPr>
          <a:xfrm>
            <a:off x="240000" y="1084920"/>
            <a:ext cx="6096000"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zh-CN" altLang="zh-CN" sz="2400" b="1" dirty="0">
                <a:latin typeface="Times New Roman" panose="02020603050405020304" pitchFamily="18" charset="0"/>
                <a:ea typeface="华文中宋" panose="02010600040101010101" pitchFamily="2" charset="-122"/>
                <a:cs typeface="Times New Roman" panose="02020603050405020304" pitchFamily="18" charset="0"/>
              </a:rPr>
              <a:t>兴趣点数据（</a:t>
            </a:r>
            <a:r>
              <a:rPr lang="en-US" altLang="zh-CN" sz="2400" b="1" dirty="0">
                <a:latin typeface="Times New Roman" panose="02020603050405020304" pitchFamily="18" charset="0"/>
                <a:ea typeface="华文中宋" panose="02010600040101010101" pitchFamily="2" charset="-122"/>
                <a:cs typeface="Times New Roman" panose="02020603050405020304" pitchFamily="18" charset="0"/>
              </a:rPr>
              <a:t>POIs</a:t>
            </a:r>
            <a:r>
              <a:rPr lang="zh-CN" altLang="zh-CN" sz="2400" b="1" dirty="0">
                <a:latin typeface="Times New Roman" panose="02020603050405020304" pitchFamily="18" charset="0"/>
                <a:ea typeface="华文中宋" panose="02010600040101010101" pitchFamily="2" charset="-122"/>
                <a:cs typeface="Times New Roman" panose="02020603050405020304" pitchFamily="18" charset="0"/>
              </a:rPr>
              <a:t>）</a:t>
            </a:r>
            <a:endParaRPr lang="zh-CN" altLang="en-US" sz="2400" b="1" dirty="0">
              <a:latin typeface="Times New Roman" panose="02020603050405020304" pitchFamily="18" charset="0"/>
              <a:ea typeface="华文中宋" panose="02010600040101010101" pitchFamily="2" charset="-122"/>
              <a:cs typeface="Times New Roman" panose="02020603050405020304" pitchFamily="18" charset="0"/>
            </a:endParaRPr>
          </a:p>
        </p:txBody>
      </p:sp>
      <p:graphicFrame>
        <p:nvGraphicFramePr>
          <p:cNvPr id="7" name="表格 6">
            <a:extLst>
              <a:ext uri="{FF2B5EF4-FFF2-40B4-BE49-F238E27FC236}">
                <a16:creationId xmlns:a16="http://schemas.microsoft.com/office/drawing/2014/main" id="{0F9D207E-9FF8-F730-7700-9A8BB971FD7D}"/>
              </a:ext>
            </a:extLst>
          </p:cNvPr>
          <p:cNvGraphicFramePr>
            <a:graphicFrameLocks noGrp="1"/>
          </p:cNvGraphicFramePr>
          <p:nvPr>
            <p:extLst>
              <p:ext uri="{D42A27DB-BD31-4B8C-83A1-F6EECF244321}">
                <p14:modId xmlns:p14="http://schemas.microsoft.com/office/powerpoint/2010/main" val="1592827623"/>
              </p:ext>
            </p:extLst>
          </p:nvPr>
        </p:nvGraphicFramePr>
        <p:xfrm>
          <a:off x="240000" y="3769897"/>
          <a:ext cx="5270315" cy="2348800"/>
        </p:xfrm>
        <a:graphic>
          <a:graphicData uri="http://schemas.openxmlformats.org/drawingml/2006/table">
            <a:tbl>
              <a:tblPr firstRow="1" firstCol="1" bandRow="1"/>
              <a:tblGrid>
                <a:gridCol w="2502798">
                  <a:extLst>
                    <a:ext uri="{9D8B030D-6E8A-4147-A177-3AD203B41FA5}">
                      <a16:colId xmlns:a16="http://schemas.microsoft.com/office/drawing/2014/main" val="3563609793"/>
                    </a:ext>
                  </a:extLst>
                </a:gridCol>
                <a:gridCol w="1335105">
                  <a:extLst>
                    <a:ext uri="{9D8B030D-6E8A-4147-A177-3AD203B41FA5}">
                      <a16:colId xmlns:a16="http://schemas.microsoft.com/office/drawing/2014/main" val="3024243998"/>
                    </a:ext>
                  </a:extLst>
                </a:gridCol>
                <a:gridCol w="1432412">
                  <a:extLst>
                    <a:ext uri="{9D8B030D-6E8A-4147-A177-3AD203B41FA5}">
                      <a16:colId xmlns:a16="http://schemas.microsoft.com/office/drawing/2014/main" val="4131479674"/>
                    </a:ext>
                  </a:extLst>
                </a:gridCol>
              </a:tblGrid>
              <a:tr h="293600">
                <a:tc>
                  <a:txBody>
                    <a:bodyPr/>
                    <a:lstStyle/>
                    <a:p>
                      <a:pPr algn="ctr">
                        <a:buNone/>
                      </a:pPr>
                      <a:r>
                        <a:rPr lang="zh-CN" sz="1400" b="1" kern="100" dirty="0">
                          <a:effectLst/>
                          <a:latin typeface="Times New Roman" panose="02020603050405020304" pitchFamily="18" charset="0"/>
                          <a:ea typeface="华文中宋" panose="02010600040101010101" pitchFamily="2" charset="-122"/>
                          <a:cs typeface="Times New Roman" panose="02020603050405020304" pitchFamily="18" charset="0"/>
                        </a:rPr>
                        <a:t>数据名称</a:t>
                      </a:r>
                      <a:endPar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zh-CN" sz="1400" b="1" kern="100">
                          <a:effectLst/>
                          <a:latin typeface="Times New Roman" panose="02020603050405020304" pitchFamily="18" charset="0"/>
                          <a:ea typeface="华文中宋" panose="02010600040101010101" pitchFamily="2" charset="-122"/>
                          <a:cs typeface="Times New Roman" panose="02020603050405020304" pitchFamily="18" charset="0"/>
                        </a:rPr>
                        <a:t>数据类型</a:t>
                      </a:r>
                      <a:endParaRPr lang="zh-CN" sz="1400" kern="10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zh-CN" sz="1400" b="1" kern="100" dirty="0">
                          <a:effectLst/>
                          <a:latin typeface="Times New Roman" panose="02020603050405020304" pitchFamily="18" charset="0"/>
                          <a:ea typeface="华文中宋" panose="02010600040101010101" pitchFamily="2" charset="-122"/>
                          <a:cs typeface="Times New Roman" panose="02020603050405020304" pitchFamily="18" charset="0"/>
                        </a:rPr>
                        <a:t>原始分辨率</a:t>
                      </a:r>
                      <a:endPar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6528388"/>
                  </a:ext>
                </a:extLst>
              </a:tr>
              <a:tr h="293600">
                <a:tc>
                  <a:txBody>
                    <a:bodyPr/>
                    <a:lstStyle/>
                    <a:p>
                      <a:pPr algn="ctr">
                        <a:buNone/>
                      </a:pPr>
                      <a:r>
                        <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rPr>
                        <a:t>栅格土地利用数据</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栅格</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buNone/>
                      </a:pPr>
                      <a:r>
                        <a:rPr lang="en-US" sz="1400" kern="100">
                          <a:effectLst/>
                          <a:latin typeface="Times New Roman" panose="02020603050405020304" pitchFamily="18" charset="0"/>
                          <a:ea typeface="华文中宋" panose="02010600040101010101" pitchFamily="2" charset="-122"/>
                          <a:cs typeface="Times New Roman" panose="02020603050405020304" pitchFamily="18" charset="0"/>
                        </a:rPr>
                        <a:t>30m</a:t>
                      </a:r>
                      <a:endParaRPr lang="zh-CN" sz="1400" kern="10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2070205"/>
                  </a:ext>
                </a:extLst>
              </a:tr>
              <a:tr h="293600">
                <a:tc>
                  <a:txBody>
                    <a:bodyPr/>
                    <a:lstStyle/>
                    <a:p>
                      <a:pPr algn="ctr">
                        <a:buNone/>
                      </a:pPr>
                      <a:r>
                        <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rPr>
                        <a:t>人口密度数据</a:t>
                      </a:r>
                    </a:p>
                  </a:txBody>
                  <a:tcPr marL="68580" marR="68580" marT="0" marB="0" anchor="ctr">
                    <a:lnL>
                      <a:noFill/>
                    </a:lnL>
                    <a:lnR>
                      <a:noFill/>
                    </a:lnR>
                    <a:lnT>
                      <a:noFill/>
                    </a:lnT>
                    <a:lnB>
                      <a:noFill/>
                    </a:lnB>
                    <a:noFill/>
                  </a:tcPr>
                </a:tc>
                <a:tc>
                  <a:txBody>
                    <a:bodyPr/>
                    <a:lstStyle/>
                    <a:p>
                      <a:pPr algn="ctr">
                        <a:buNone/>
                      </a:pP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栅格</a:t>
                      </a:r>
                    </a:p>
                  </a:txBody>
                  <a:tcPr marL="68580" marR="68580" marT="0" marB="0" anchor="ctr">
                    <a:lnL>
                      <a:noFill/>
                    </a:lnL>
                    <a:lnR>
                      <a:noFill/>
                    </a:lnR>
                    <a:lnT>
                      <a:noFill/>
                    </a:lnT>
                    <a:lnB>
                      <a:noFill/>
                    </a:lnB>
                    <a:noFill/>
                  </a:tcPr>
                </a:tc>
                <a:tc>
                  <a:txBody>
                    <a:bodyPr/>
                    <a:lstStyle/>
                    <a:p>
                      <a:pPr algn="ctr">
                        <a:buNone/>
                      </a:pPr>
                      <a:r>
                        <a:rPr lang="en-US" sz="1400" kern="100" dirty="0">
                          <a:effectLst/>
                          <a:latin typeface="Times New Roman" panose="02020603050405020304" pitchFamily="18" charset="0"/>
                          <a:ea typeface="华文中宋" panose="02010600040101010101" pitchFamily="2" charset="-122"/>
                          <a:cs typeface="Times New Roman" panose="02020603050405020304" pitchFamily="18" charset="0"/>
                        </a:rPr>
                        <a:t>1000m</a:t>
                      </a:r>
                      <a:endPar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649124388"/>
                  </a:ext>
                </a:extLst>
              </a:tr>
              <a:tr h="293600">
                <a:tc>
                  <a:txBody>
                    <a:bodyPr/>
                    <a:lstStyle/>
                    <a:p>
                      <a:pPr algn="ctr">
                        <a:buNone/>
                      </a:pPr>
                      <a:r>
                        <a:rPr lang="en-US" sz="1400" kern="100" dirty="0">
                          <a:effectLst/>
                          <a:latin typeface="Times New Roman" panose="02020603050405020304" pitchFamily="18" charset="0"/>
                          <a:ea typeface="华文中宋" panose="02010600040101010101" pitchFamily="2" charset="-122"/>
                          <a:cs typeface="Times New Roman" panose="02020603050405020304" pitchFamily="18" charset="0"/>
                        </a:rPr>
                        <a:t>GDP</a:t>
                      </a:r>
                      <a:r>
                        <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rPr>
                        <a:t>密度数据</a:t>
                      </a:r>
                    </a:p>
                  </a:txBody>
                  <a:tcPr marL="68580" marR="68580" marT="0" marB="0" anchor="ctr">
                    <a:lnL>
                      <a:noFill/>
                    </a:lnL>
                    <a:lnR>
                      <a:noFill/>
                    </a:lnR>
                    <a:lnT>
                      <a:noFill/>
                    </a:lnT>
                    <a:lnB>
                      <a:noFill/>
                    </a:lnB>
                    <a:noFill/>
                  </a:tcPr>
                </a:tc>
                <a:tc>
                  <a:txBody>
                    <a:bodyPr/>
                    <a:lstStyle/>
                    <a:p>
                      <a:pPr algn="ctr">
                        <a:buNone/>
                      </a:pP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栅格</a:t>
                      </a:r>
                    </a:p>
                  </a:txBody>
                  <a:tcPr marL="68580" marR="68580" marT="0" marB="0" anchor="ctr">
                    <a:lnL>
                      <a:noFill/>
                    </a:lnL>
                    <a:lnR>
                      <a:noFill/>
                    </a:lnR>
                    <a:lnT>
                      <a:noFill/>
                    </a:lnT>
                    <a:lnB>
                      <a:noFill/>
                    </a:lnB>
                    <a:noFill/>
                  </a:tcPr>
                </a:tc>
                <a:tc>
                  <a:txBody>
                    <a:bodyPr/>
                    <a:lstStyle/>
                    <a:p>
                      <a:pPr algn="ctr">
                        <a:buNone/>
                      </a:pPr>
                      <a:r>
                        <a:rPr lang="en-US" sz="1400" kern="100" dirty="0">
                          <a:effectLst/>
                          <a:latin typeface="Times New Roman" panose="02020603050405020304" pitchFamily="18" charset="0"/>
                          <a:ea typeface="华文中宋" panose="02010600040101010101" pitchFamily="2" charset="-122"/>
                          <a:cs typeface="Times New Roman" panose="02020603050405020304" pitchFamily="18" charset="0"/>
                        </a:rPr>
                        <a:t>1000m</a:t>
                      </a:r>
                      <a:endPar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135809033"/>
                  </a:ext>
                </a:extLst>
              </a:tr>
              <a:tr h="293600">
                <a:tc>
                  <a:txBody>
                    <a:bodyPr/>
                    <a:lstStyle/>
                    <a:p>
                      <a:pPr algn="ctr">
                        <a:buNone/>
                      </a:pP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行政区边界</a:t>
                      </a:r>
                    </a:p>
                  </a:txBody>
                  <a:tcPr marL="68580" marR="68580" marT="0" marB="0" anchor="ctr">
                    <a:lnL>
                      <a:noFill/>
                    </a:lnL>
                    <a:lnR>
                      <a:noFill/>
                    </a:lnR>
                    <a:lnT>
                      <a:noFill/>
                    </a:lnT>
                    <a:lnB>
                      <a:noFill/>
                    </a:lnB>
                    <a:noFill/>
                  </a:tcPr>
                </a:tc>
                <a:tc>
                  <a:txBody>
                    <a:bodyPr/>
                    <a:lstStyle/>
                    <a:p>
                      <a:pPr algn="ctr">
                        <a:buNone/>
                      </a:pP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矢量</a:t>
                      </a:r>
                    </a:p>
                  </a:txBody>
                  <a:tcPr marL="68580" marR="68580" marT="0" marB="0" anchor="ctr">
                    <a:lnL>
                      <a:noFill/>
                    </a:lnL>
                    <a:lnR>
                      <a:noFill/>
                    </a:lnR>
                    <a:lnT>
                      <a:noFill/>
                    </a:lnT>
                    <a:lnB>
                      <a:noFill/>
                    </a:lnB>
                    <a:noFill/>
                  </a:tcPr>
                </a:tc>
                <a:tc>
                  <a:txBody>
                    <a:bodyPr/>
                    <a:lstStyle/>
                    <a:p>
                      <a:pPr algn="ctr">
                        <a:buNone/>
                      </a:pPr>
                      <a:r>
                        <a:rPr lang="en-US" sz="1400" kern="100">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400" kern="10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670937643"/>
                  </a:ext>
                </a:extLst>
              </a:tr>
              <a:tr h="293600">
                <a:tc>
                  <a:txBody>
                    <a:bodyPr/>
                    <a:lstStyle/>
                    <a:p>
                      <a:pPr algn="ctr">
                        <a:buNone/>
                      </a:pPr>
                      <a:r>
                        <a:rPr lang="en-US" sz="1400" kern="100">
                          <a:effectLst/>
                          <a:latin typeface="Times New Roman" panose="02020603050405020304" pitchFamily="18" charset="0"/>
                          <a:ea typeface="华文中宋" panose="02010600040101010101" pitchFamily="2" charset="-122"/>
                          <a:cs typeface="Times New Roman" panose="02020603050405020304" pitchFamily="18" charset="0"/>
                        </a:rPr>
                        <a:t>OSM</a:t>
                      </a: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路网</a:t>
                      </a:r>
                    </a:p>
                  </a:txBody>
                  <a:tcPr marL="68580" marR="68580" marT="0" marB="0" anchor="ctr">
                    <a:lnL>
                      <a:noFill/>
                    </a:lnL>
                    <a:lnR>
                      <a:noFill/>
                    </a:lnR>
                    <a:lnT>
                      <a:noFill/>
                    </a:lnT>
                    <a:lnB>
                      <a:noFill/>
                    </a:lnB>
                    <a:noFill/>
                  </a:tcPr>
                </a:tc>
                <a:tc>
                  <a:txBody>
                    <a:bodyPr/>
                    <a:lstStyle/>
                    <a:p>
                      <a:pPr algn="ctr">
                        <a:buNone/>
                      </a:pP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矢量</a:t>
                      </a:r>
                    </a:p>
                  </a:txBody>
                  <a:tcPr marL="68580" marR="68580" marT="0" marB="0" anchor="ctr">
                    <a:lnL>
                      <a:noFill/>
                    </a:lnL>
                    <a:lnR>
                      <a:noFill/>
                    </a:lnR>
                    <a:lnT>
                      <a:noFill/>
                    </a:lnT>
                    <a:lnB>
                      <a:noFill/>
                    </a:lnB>
                    <a:noFill/>
                  </a:tcPr>
                </a:tc>
                <a:tc>
                  <a:txBody>
                    <a:bodyPr/>
                    <a:lstStyle/>
                    <a:p>
                      <a:pPr algn="ctr">
                        <a:buNone/>
                      </a:pPr>
                      <a:r>
                        <a:rPr lang="en-US" sz="1400" kern="100" dirty="0">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529019422"/>
                  </a:ext>
                </a:extLst>
              </a:tr>
              <a:tr h="293600">
                <a:tc>
                  <a:txBody>
                    <a:bodyPr/>
                    <a:lstStyle/>
                    <a:p>
                      <a:pPr algn="ctr">
                        <a:buNone/>
                      </a:pPr>
                      <a:r>
                        <a:rPr lang="en-US" sz="1400" kern="100">
                          <a:effectLst/>
                          <a:latin typeface="Times New Roman" panose="02020603050405020304" pitchFamily="18" charset="0"/>
                          <a:ea typeface="华文中宋" panose="02010600040101010101" pitchFamily="2" charset="-122"/>
                          <a:cs typeface="Times New Roman" panose="02020603050405020304" pitchFamily="18" charset="0"/>
                        </a:rPr>
                        <a:t>DEM</a:t>
                      </a:r>
                      <a:endParaRPr lang="zh-CN" sz="1400" kern="10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buNone/>
                      </a:pPr>
                      <a:r>
                        <a:rPr lang="zh-CN" sz="1400" kern="100">
                          <a:effectLst/>
                          <a:latin typeface="Times New Roman" panose="02020603050405020304" pitchFamily="18" charset="0"/>
                          <a:ea typeface="华文中宋" panose="02010600040101010101" pitchFamily="2" charset="-122"/>
                          <a:cs typeface="Times New Roman" panose="02020603050405020304" pitchFamily="18" charset="0"/>
                        </a:rPr>
                        <a:t>栅格</a:t>
                      </a:r>
                    </a:p>
                  </a:txBody>
                  <a:tcPr marL="68580" marR="68580" marT="0" marB="0" anchor="ctr">
                    <a:lnL>
                      <a:noFill/>
                    </a:lnL>
                    <a:lnR>
                      <a:noFill/>
                    </a:lnR>
                    <a:lnT>
                      <a:noFill/>
                    </a:lnT>
                    <a:lnB>
                      <a:noFill/>
                    </a:lnB>
                    <a:noFill/>
                  </a:tcPr>
                </a:tc>
                <a:tc>
                  <a:txBody>
                    <a:bodyPr/>
                    <a:lstStyle/>
                    <a:p>
                      <a:pPr algn="ctr">
                        <a:buNone/>
                      </a:pPr>
                      <a:r>
                        <a:rPr lang="en-US" sz="1400" kern="100">
                          <a:effectLst/>
                          <a:latin typeface="Times New Roman" panose="02020603050405020304" pitchFamily="18" charset="0"/>
                          <a:ea typeface="华文中宋" panose="02010600040101010101" pitchFamily="2" charset="-122"/>
                          <a:cs typeface="Times New Roman" panose="02020603050405020304" pitchFamily="18" charset="0"/>
                        </a:rPr>
                        <a:t>30m</a:t>
                      </a:r>
                      <a:endParaRPr lang="zh-CN" sz="1400" kern="10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267417794"/>
                  </a:ext>
                </a:extLst>
              </a:tr>
              <a:tr h="293600">
                <a:tc>
                  <a:txBody>
                    <a:bodyPr/>
                    <a:lstStyle/>
                    <a:p>
                      <a:pPr algn="ctr">
                        <a:buNone/>
                      </a:pPr>
                      <a:r>
                        <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rPr>
                        <a:t>高德</a:t>
                      </a:r>
                      <a:r>
                        <a:rPr lang="en-US" sz="1400" kern="100" dirty="0">
                          <a:effectLst/>
                          <a:latin typeface="Times New Roman" panose="02020603050405020304" pitchFamily="18" charset="0"/>
                          <a:ea typeface="华文中宋" panose="02010600040101010101" pitchFamily="2" charset="-122"/>
                          <a:cs typeface="Times New Roman" panose="02020603050405020304" pitchFamily="18" charset="0"/>
                        </a:rPr>
                        <a:t>POIs</a:t>
                      </a:r>
                      <a:endPar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algn="ctr">
                        <a:buNone/>
                      </a:pPr>
                      <a:r>
                        <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rPr>
                        <a:t>文本属性</a:t>
                      </a: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algn="ctr">
                        <a:buNone/>
                      </a:pPr>
                      <a:r>
                        <a:rPr lang="en-US" sz="1400" kern="100" dirty="0">
                          <a:effectLst/>
                          <a:latin typeface="Times New Roman" panose="02020603050405020304" pitchFamily="18" charset="0"/>
                          <a:ea typeface="华文中宋" panose="02010600040101010101" pitchFamily="2" charset="-122"/>
                          <a:cs typeface="Times New Roman" panose="02020603050405020304" pitchFamily="18" charset="0"/>
                        </a:rPr>
                        <a:t>-</a:t>
                      </a:r>
                      <a:endParaRPr lang="zh-CN" sz="1400" kern="100" dirty="0">
                        <a:effectLst/>
                        <a:latin typeface="Times New Roman" panose="02020603050405020304" pitchFamily="18" charset="0"/>
                        <a:ea typeface="华文中宋" panose="0201060004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5912592"/>
                  </a:ext>
                </a:extLst>
              </a:tr>
            </a:tbl>
          </a:graphicData>
        </a:graphic>
      </p:graphicFrame>
      <p:pic>
        <p:nvPicPr>
          <p:cNvPr id="8" name="图片 7">
            <a:extLst>
              <a:ext uri="{FF2B5EF4-FFF2-40B4-BE49-F238E27FC236}">
                <a16:creationId xmlns:a16="http://schemas.microsoft.com/office/drawing/2014/main" id="{0F445E4B-0C3D-B23C-046E-2BFA11F25B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0953" y="1494135"/>
            <a:ext cx="6482013" cy="49713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1"/>
          <p:cNvGrpSpPr/>
          <p:nvPr/>
        </p:nvGrpSpPr>
        <p:grpSpPr>
          <a:xfrm>
            <a:off x="-6025" y="0"/>
            <a:ext cx="12251545" cy="1435261"/>
            <a:chOff x="-6025" y="0"/>
            <a:chExt cx="12251545" cy="1954833"/>
          </a:xfrm>
        </p:grpSpPr>
        <p:sp>
          <p:nvSpPr>
            <p:cNvPr id="1048662" name="Shape 28"/>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63" name="Shape 29"/>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64" name="Shape 30"/>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1048665" name="Shape 31"/>
          <p:cNvSpPr/>
          <p:nvPr/>
        </p:nvSpPr>
        <p:spPr>
          <a:xfrm>
            <a:off x="4754027" y="6199046"/>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66" name="Shape 32"/>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67" name="Shape 33"/>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097164" name="图片 8"/>
          <p:cNvPicPr>
            <a:picLocks noChangeAspect="1"/>
          </p:cNvPicPr>
          <p:nvPr/>
        </p:nvPicPr>
        <p:blipFill>
          <a:blip r:embed="rId3" cstate="print"/>
          <a:stretch>
            <a:fillRect/>
          </a:stretch>
        </p:blipFill>
        <p:spPr>
          <a:xfrm>
            <a:off x="10234856" y="0"/>
            <a:ext cx="1219202" cy="798578"/>
          </a:xfrm>
          <a:prstGeom prst="rect">
            <a:avLst/>
          </a:prstGeom>
        </p:spPr>
      </p:pic>
      <p:cxnSp>
        <p:nvCxnSpPr>
          <p:cNvPr id="3145740" name="直接连接符 4"/>
          <p:cNvCxnSpPr>
            <a:cxnSpLocks/>
          </p:cNvCxnSpPr>
          <p:nvPr/>
        </p:nvCxnSpPr>
        <p:spPr>
          <a:xfrm>
            <a:off x="4635165" y="2310755"/>
            <a:ext cx="0" cy="3422780"/>
          </a:xfrm>
          <a:prstGeom prst="line">
            <a:avLst/>
          </a:prstGeom>
          <a:ln w="25400">
            <a:solidFill>
              <a:srgbClr val="203864"/>
            </a:solidFill>
          </a:ln>
        </p:spPr>
        <p:style>
          <a:lnRef idx="1">
            <a:schemeClr val="accent1"/>
          </a:lnRef>
          <a:fillRef idx="0">
            <a:schemeClr val="accent1"/>
          </a:fillRef>
          <a:effectRef idx="0">
            <a:schemeClr val="accent1"/>
          </a:effectRef>
          <a:fontRef idx="minor">
            <a:schemeClr val="tx1"/>
          </a:fontRef>
        </p:style>
      </p:cxnSp>
      <p:sp>
        <p:nvSpPr>
          <p:cNvPr id="1048668" name="文本框 15"/>
          <p:cNvSpPr txBox="1"/>
          <p:nvPr/>
        </p:nvSpPr>
        <p:spPr>
          <a:xfrm>
            <a:off x="1271751" y="3391940"/>
            <a:ext cx="28304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目录</a:t>
            </a:r>
          </a:p>
        </p:txBody>
      </p:sp>
      <p:sp>
        <p:nvSpPr>
          <p:cNvPr id="1048669" name="文本框 16"/>
          <p:cNvSpPr txBox="1"/>
          <p:nvPr/>
        </p:nvSpPr>
        <p:spPr>
          <a:xfrm>
            <a:off x="5188856" y="2686422"/>
            <a:ext cx="6381430" cy="240553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01 </a:t>
            </a:r>
            <a:r>
              <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绪论</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02 </a:t>
            </a:r>
            <a:r>
              <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研究方法</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03 </a:t>
            </a:r>
            <a:r>
              <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相关模型介绍</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04 </a:t>
            </a:r>
            <a:r>
              <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总结与展望</a:t>
            </a:r>
          </a:p>
        </p:txBody>
      </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76758-AA0F-46A0-DC9C-B777C0CC45A7}"/>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82F2B55B-84A1-66F7-5F7D-9CF3DDC84C00}"/>
              </a:ext>
            </a:extLst>
          </p:cNvPr>
          <p:cNvPicPr>
            <a:picLocks noChangeAspect="1"/>
          </p:cNvPicPr>
          <p:nvPr/>
        </p:nvPicPr>
        <p:blipFill>
          <a:blip r:embed="rId3"/>
          <a:stretch>
            <a:fillRect/>
          </a:stretch>
        </p:blipFill>
        <p:spPr>
          <a:xfrm>
            <a:off x="2241486" y="3389682"/>
            <a:ext cx="2110020" cy="1478390"/>
          </a:xfrm>
          <a:prstGeom prst="rect">
            <a:avLst/>
          </a:prstGeom>
        </p:spPr>
      </p:pic>
      <p:sp>
        <p:nvSpPr>
          <p:cNvPr id="1048678" name="标题 1">
            <a:extLst>
              <a:ext uri="{FF2B5EF4-FFF2-40B4-BE49-F238E27FC236}">
                <a16:creationId xmlns:a16="http://schemas.microsoft.com/office/drawing/2014/main" id="{F3DFE530-0828-8B8D-C7D7-622B32EA85F0}"/>
              </a:ext>
            </a:extLst>
          </p:cNvPr>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latin typeface="华文中宋" panose="02010600040101010101" pitchFamily="2" charset="-122"/>
                <a:ea typeface="华文中宋" panose="02010600040101010101" pitchFamily="2" charset="-122"/>
              </a:rPr>
              <a:t>驱动因子</a:t>
            </a:r>
            <a:r>
              <a:rPr kumimoji="0" lang="zh-CN" altLang="en-US" sz="4400" b="1" i="0" u="none" strike="noStrike" kern="1200" cap="none" spc="0" normalizeH="0" baseline="0" noProof="0" dirty="0">
                <a:ln>
                  <a:noFill/>
                </a:ln>
                <a:solidFill>
                  <a:prstClr val="black">
                    <a:lumMod val="75000"/>
                    <a:lumOff val="25000"/>
                  </a:prstClr>
                </a:solidFill>
                <a:effectLst/>
                <a:uLnTx/>
                <a:uFillTx/>
                <a:latin typeface="华文中宋" panose="02010600040101010101" pitchFamily="2" charset="-122"/>
                <a:ea typeface="华文中宋" panose="02010600040101010101" pitchFamily="2" charset="-122"/>
              </a:rPr>
              <a:t>数据</a:t>
            </a:r>
          </a:p>
        </p:txBody>
      </p:sp>
      <p:sp>
        <p:nvSpPr>
          <p:cNvPr id="1048679" name="等腰三角形 3">
            <a:extLst>
              <a:ext uri="{FF2B5EF4-FFF2-40B4-BE49-F238E27FC236}">
                <a16:creationId xmlns:a16="http://schemas.microsoft.com/office/drawing/2014/main" id="{5C37C711-776A-46C5-3BBE-DCA3EBE28E88}"/>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8680" name="文本占位符 2">
            <a:extLst>
              <a:ext uri="{FF2B5EF4-FFF2-40B4-BE49-F238E27FC236}">
                <a16:creationId xmlns:a16="http://schemas.microsoft.com/office/drawing/2014/main" id="{6C2655F8-C6CB-E36E-329C-8E2AD142DFF0}"/>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C207D21A-2107-6BF0-F732-6C808B0753BC}"/>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F8B0DF65-2D44-4AAD-3709-8A4E21617AD1}"/>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C850E4FC-00EF-2C2D-7775-390F4D030F30}"/>
              </a:ext>
            </a:extLst>
          </p:cNvPr>
          <p:cNvSpPr>
            <a:spLocks noGrp="1"/>
          </p:cNvSpPr>
          <p:nvPr>
            <p:ph type="sldNum" sz="quarter" idx="12"/>
          </p:nvPr>
        </p:nvSpPr>
        <p:spPr>
          <a:xfrm>
            <a:off x="8610599"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文本框 15">
            <a:extLst>
              <a:ext uri="{FF2B5EF4-FFF2-40B4-BE49-F238E27FC236}">
                <a16:creationId xmlns:a16="http://schemas.microsoft.com/office/drawing/2014/main" id="{143C5048-4863-DE92-AEC1-38E1CA873ED1}"/>
              </a:ext>
            </a:extLst>
          </p:cNvPr>
          <p:cNvSpPr txBox="1"/>
          <p:nvPr/>
        </p:nvSpPr>
        <p:spPr>
          <a:xfrm>
            <a:off x="188103" y="942392"/>
            <a:ext cx="6096000"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zh-CN" altLang="en-US" sz="2400" b="1" dirty="0">
                <a:latin typeface="Times New Roman" panose="02020603050405020304" pitchFamily="18" charset="0"/>
                <a:ea typeface="华文中宋" panose="02010600040101010101" pitchFamily="2" charset="-122"/>
                <a:cs typeface="Times New Roman" panose="02020603050405020304" pitchFamily="18" charset="0"/>
              </a:rPr>
              <a:t>数据处理</a:t>
            </a:r>
          </a:p>
        </p:txBody>
      </p:sp>
      <p:pic>
        <p:nvPicPr>
          <p:cNvPr id="10" name="图片 9">
            <a:extLst>
              <a:ext uri="{FF2B5EF4-FFF2-40B4-BE49-F238E27FC236}">
                <a16:creationId xmlns:a16="http://schemas.microsoft.com/office/drawing/2014/main" id="{FFDF2706-5F57-4BBD-58EB-0F59A4D40BD6}"/>
              </a:ext>
            </a:extLst>
          </p:cNvPr>
          <p:cNvPicPr>
            <a:picLocks noChangeAspect="1"/>
          </p:cNvPicPr>
          <p:nvPr/>
        </p:nvPicPr>
        <p:blipFill>
          <a:blip r:embed="rId5"/>
          <a:stretch>
            <a:fillRect/>
          </a:stretch>
        </p:blipFill>
        <p:spPr>
          <a:xfrm>
            <a:off x="187285" y="1420524"/>
            <a:ext cx="3925055" cy="1381879"/>
          </a:xfrm>
          <a:prstGeom prst="rect">
            <a:avLst/>
          </a:prstGeom>
        </p:spPr>
      </p:pic>
      <p:sp>
        <p:nvSpPr>
          <p:cNvPr id="11" name="文本框 10">
            <a:extLst>
              <a:ext uri="{FF2B5EF4-FFF2-40B4-BE49-F238E27FC236}">
                <a16:creationId xmlns:a16="http://schemas.microsoft.com/office/drawing/2014/main" id="{9F6D1ABE-7893-9FDD-2641-792EE98E7C43}"/>
              </a:ext>
            </a:extLst>
          </p:cNvPr>
          <p:cNvSpPr txBox="1"/>
          <p:nvPr/>
        </p:nvSpPr>
        <p:spPr>
          <a:xfrm>
            <a:off x="925943" y="2792563"/>
            <a:ext cx="2737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1</a:t>
            </a:r>
            <a:r>
              <a:rPr lang="en-US" altLang="zh-CN"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原始</a:t>
            </a: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CSV</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格式的</a:t>
            </a: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POI</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文本数据</a:t>
            </a:r>
          </a:p>
        </p:txBody>
      </p:sp>
      <p:pic>
        <p:nvPicPr>
          <p:cNvPr id="13" name="图片 12">
            <a:extLst>
              <a:ext uri="{FF2B5EF4-FFF2-40B4-BE49-F238E27FC236}">
                <a16:creationId xmlns:a16="http://schemas.microsoft.com/office/drawing/2014/main" id="{2AE4FBE7-705E-D528-5A4B-96520F8F9522}"/>
              </a:ext>
            </a:extLst>
          </p:cNvPr>
          <p:cNvPicPr>
            <a:picLocks noChangeAspect="1"/>
          </p:cNvPicPr>
          <p:nvPr/>
        </p:nvPicPr>
        <p:blipFill>
          <a:blip r:embed="rId6"/>
          <a:stretch>
            <a:fillRect/>
          </a:stretch>
        </p:blipFill>
        <p:spPr>
          <a:xfrm>
            <a:off x="4422183" y="973804"/>
            <a:ext cx="2074287" cy="1818759"/>
          </a:xfrm>
          <a:prstGeom prst="rect">
            <a:avLst/>
          </a:prstGeom>
        </p:spPr>
      </p:pic>
      <p:sp>
        <p:nvSpPr>
          <p:cNvPr id="14" name="文本框 13">
            <a:extLst>
              <a:ext uri="{FF2B5EF4-FFF2-40B4-BE49-F238E27FC236}">
                <a16:creationId xmlns:a16="http://schemas.microsoft.com/office/drawing/2014/main" id="{AA03B82D-B3A8-F5FB-4A72-06A38220CF55}"/>
              </a:ext>
            </a:extLst>
          </p:cNvPr>
          <p:cNvSpPr txBox="1"/>
          <p:nvPr/>
        </p:nvSpPr>
        <p:spPr>
          <a:xfrm>
            <a:off x="4137516" y="2837853"/>
            <a:ext cx="29050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2.</a:t>
            </a:r>
            <a:r>
              <a:rPr lang="zh-CN" altLang="en-US"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添加进入</a:t>
            </a:r>
            <a:r>
              <a:rPr lang="en-US" altLang="zh-CN" sz="1400" dirty="0" err="1">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Arcgis</a:t>
            </a:r>
            <a:r>
              <a:rPr lang="zh-CN" altLang="en-US"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中，显示</a:t>
            </a:r>
            <a:r>
              <a:rPr lang="en-US" altLang="zh-CN"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XY</a:t>
            </a:r>
            <a:r>
              <a:rPr lang="zh-CN" altLang="en-US"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数据</a:t>
            </a:r>
            <a:endPar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BCBAFEB0-16BC-E3E1-DFD6-56A056780427}"/>
              </a:ext>
            </a:extLst>
          </p:cNvPr>
          <p:cNvPicPr>
            <a:picLocks noChangeAspect="1"/>
          </p:cNvPicPr>
          <p:nvPr/>
        </p:nvPicPr>
        <p:blipFill>
          <a:blip r:embed="rId7"/>
          <a:srcRect b="35180"/>
          <a:stretch>
            <a:fillRect/>
          </a:stretch>
        </p:blipFill>
        <p:spPr>
          <a:xfrm>
            <a:off x="7470992" y="1012349"/>
            <a:ext cx="1906651" cy="1885793"/>
          </a:xfrm>
          <a:prstGeom prst="rect">
            <a:avLst/>
          </a:prstGeom>
        </p:spPr>
      </p:pic>
      <p:sp>
        <p:nvSpPr>
          <p:cNvPr id="17" name="文本框 16">
            <a:extLst>
              <a:ext uri="{FF2B5EF4-FFF2-40B4-BE49-F238E27FC236}">
                <a16:creationId xmlns:a16="http://schemas.microsoft.com/office/drawing/2014/main" id="{B8D1CF8D-5104-88D3-91EA-D226E8BC83FA}"/>
              </a:ext>
            </a:extLst>
          </p:cNvPr>
          <p:cNvSpPr txBox="1"/>
          <p:nvPr/>
        </p:nvSpPr>
        <p:spPr>
          <a:xfrm>
            <a:off x="8327933" y="2837854"/>
            <a:ext cx="33085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3.</a:t>
            </a:r>
            <a:r>
              <a:rPr lang="zh-CN" altLang="en-US" sz="1400" dirty="0">
                <a:solidFill>
                  <a:srgbClr val="E7E6E6">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选择对应地理坐标系，并导出点数据</a:t>
            </a:r>
            <a:endPar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19" name="图片 18">
            <a:extLst>
              <a:ext uri="{FF2B5EF4-FFF2-40B4-BE49-F238E27FC236}">
                <a16:creationId xmlns:a16="http://schemas.microsoft.com/office/drawing/2014/main" id="{18DCF5AA-5EB9-8848-5FDC-8E9CB431DB85}"/>
              </a:ext>
            </a:extLst>
          </p:cNvPr>
          <p:cNvPicPr>
            <a:picLocks noChangeAspect="1"/>
          </p:cNvPicPr>
          <p:nvPr/>
        </p:nvPicPr>
        <p:blipFill>
          <a:blip r:embed="rId8"/>
          <a:stretch>
            <a:fillRect/>
          </a:stretch>
        </p:blipFill>
        <p:spPr>
          <a:xfrm>
            <a:off x="9315359" y="1012349"/>
            <a:ext cx="2830382" cy="1218874"/>
          </a:xfrm>
          <a:prstGeom prst="rect">
            <a:avLst/>
          </a:prstGeom>
        </p:spPr>
      </p:pic>
      <p:pic>
        <p:nvPicPr>
          <p:cNvPr id="21" name="图片 20">
            <a:extLst>
              <a:ext uri="{FF2B5EF4-FFF2-40B4-BE49-F238E27FC236}">
                <a16:creationId xmlns:a16="http://schemas.microsoft.com/office/drawing/2014/main" id="{B7BD1AE6-A60C-9E8D-C256-AB579BFBA5E0}"/>
              </a:ext>
            </a:extLst>
          </p:cNvPr>
          <p:cNvPicPr>
            <a:picLocks noChangeAspect="1"/>
          </p:cNvPicPr>
          <p:nvPr/>
        </p:nvPicPr>
        <p:blipFill>
          <a:blip r:embed="rId9"/>
          <a:stretch>
            <a:fillRect/>
          </a:stretch>
        </p:blipFill>
        <p:spPr>
          <a:xfrm>
            <a:off x="216861" y="3290009"/>
            <a:ext cx="2282338" cy="1705019"/>
          </a:xfrm>
          <a:prstGeom prst="rect">
            <a:avLst/>
          </a:prstGeom>
        </p:spPr>
      </p:pic>
      <p:sp>
        <p:nvSpPr>
          <p:cNvPr id="22" name="文本框 21">
            <a:extLst>
              <a:ext uri="{FF2B5EF4-FFF2-40B4-BE49-F238E27FC236}">
                <a16:creationId xmlns:a16="http://schemas.microsoft.com/office/drawing/2014/main" id="{345DBB63-6720-C8C2-D589-5B53EE07EAF4}"/>
              </a:ext>
            </a:extLst>
          </p:cNvPr>
          <p:cNvSpPr txBox="1"/>
          <p:nvPr/>
        </p:nvSpPr>
        <p:spPr>
          <a:xfrm>
            <a:off x="621353" y="5031522"/>
            <a:ext cx="27638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4.</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点状</a:t>
            </a:r>
            <a:r>
              <a:rPr kumimoji="0" lang="en-US" altLang="zh-CN" sz="1400" b="0" i="0" u="none" strike="noStrike" kern="1200" cap="none" spc="0" normalizeH="0" baseline="0" noProof="0" dirty="0" err="1">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shp</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数据添加投影坐标系</a:t>
            </a:r>
          </a:p>
        </p:txBody>
      </p:sp>
      <p:pic>
        <p:nvPicPr>
          <p:cNvPr id="26" name="图片 25">
            <a:extLst>
              <a:ext uri="{FF2B5EF4-FFF2-40B4-BE49-F238E27FC236}">
                <a16:creationId xmlns:a16="http://schemas.microsoft.com/office/drawing/2014/main" id="{1C15AF0E-47F4-7F77-EEB4-EA60B56B4D25}"/>
              </a:ext>
            </a:extLst>
          </p:cNvPr>
          <p:cNvPicPr>
            <a:picLocks noChangeAspect="1"/>
          </p:cNvPicPr>
          <p:nvPr/>
        </p:nvPicPr>
        <p:blipFill>
          <a:blip r:embed="rId10"/>
          <a:stretch>
            <a:fillRect/>
          </a:stretch>
        </p:blipFill>
        <p:spPr>
          <a:xfrm>
            <a:off x="4525185" y="3321992"/>
            <a:ext cx="2621998" cy="2014976"/>
          </a:xfrm>
          <a:prstGeom prst="rect">
            <a:avLst/>
          </a:prstGeom>
        </p:spPr>
      </p:pic>
      <p:sp>
        <p:nvSpPr>
          <p:cNvPr id="27" name="文本框 26">
            <a:extLst>
              <a:ext uri="{FF2B5EF4-FFF2-40B4-BE49-F238E27FC236}">
                <a16:creationId xmlns:a16="http://schemas.microsoft.com/office/drawing/2014/main" id="{9D79DC07-390A-E575-97F1-63599871BFF6}"/>
              </a:ext>
            </a:extLst>
          </p:cNvPr>
          <p:cNvSpPr txBox="1"/>
          <p:nvPr/>
        </p:nvSpPr>
        <p:spPr>
          <a:xfrm>
            <a:off x="4730260" y="5336968"/>
            <a:ext cx="29036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5.</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使用欧氏距离或核密度分析工具</a:t>
            </a:r>
          </a:p>
        </p:txBody>
      </p:sp>
      <p:pic>
        <p:nvPicPr>
          <p:cNvPr id="29" name="图片 28">
            <a:extLst>
              <a:ext uri="{FF2B5EF4-FFF2-40B4-BE49-F238E27FC236}">
                <a16:creationId xmlns:a16="http://schemas.microsoft.com/office/drawing/2014/main" id="{44DD659E-2917-5769-A98D-7C3181ED9116}"/>
              </a:ext>
            </a:extLst>
          </p:cNvPr>
          <p:cNvPicPr>
            <a:picLocks noChangeAspect="1"/>
          </p:cNvPicPr>
          <p:nvPr/>
        </p:nvPicPr>
        <p:blipFill>
          <a:blip r:embed="rId11"/>
          <a:stretch>
            <a:fillRect/>
          </a:stretch>
        </p:blipFill>
        <p:spPr>
          <a:xfrm>
            <a:off x="6981812" y="3276922"/>
            <a:ext cx="1351554" cy="1195740"/>
          </a:xfrm>
          <a:prstGeom prst="rect">
            <a:avLst/>
          </a:prstGeom>
        </p:spPr>
      </p:pic>
      <p:pic>
        <p:nvPicPr>
          <p:cNvPr id="31" name="图片 30">
            <a:extLst>
              <a:ext uri="{FF2B5EF4-FFF2-40B4-BE49-F238E27FC236}">
                <a16:creationId xmlns:a16="http://schemas.microsoft.com/office/drawing/2014/main" id="{E499FCDA-B66D-A56A-A7B8-4234DE8AD2E7}"/>
              </a:ext>
            </a:extLst>
          </p:cNvPr>
          <p:cNvPicPr>
            <a:picLocks noChangeAspect="1"/>
          </p:cNvPicPr>
          <p:nvPr/>
        </p:nvPicPr>
        <p:blipFill>
          <a:blip r:embed="rId12"/>
          <a:stretch>
            <a:fillRect/>
          </a:stretch>
        </p:blipFill>
        <p:spPr>
          <a:xfrm>
            <a:off x="7105019" y="4521850"/>
            <a:ext cx="1294245" cy="746964"/>
          </a:xfrm>
          <a:prstGeom prst="rect">
            <a:avLst/>
          </a:prstGeom>
        </p:spPr>
      </p:pic>
      <p:pic>
        <p:nvPicPr>
          <p:cNvPr id="33" name="图片 32">
            <a:extLst>
              <a:ext uri="{FF2B5EF4-FFF2-40B4-BE49-F238E27FC236}">
                <a16:creationId xmlns:a16="http://schemas.microsoft.com/office/drawing/2014/main" id="{4DE102CF-CDF1-903F-490E-0B1E50AB649C}"/>
              </a:ext>
            </a:extLst>
          </p:cNvPr>
          <p:cNvPicPr>
            <a:picLocks noChangeAspect="1"/>
          </p:cNvPicPr>
          <p:nvPr/>
        </p:nvPicPr>
        <p:blipFill>
          <a:blip r:embed="rId13"/>
          <a:stretch>
            <a:fillRect/>
          </a:stretch>
        </p:blipFill>
        <p:spPr>
          <a:xfrm>
            <a:off x="8832860" y="3233847"/>
            <a:ext cx="2103051" cy="1284445"/>
          </a:xfrm>
          <a:prstGeom prst="rect">
            <a:avLst/>
          </a:prstGeom>
        </p:spPr>
      </p:pic>
      <p:pic>
        <p:nvPicPr>
          <p:cNvPr id="35" name="图片 34">
            <a:extLst>
              <a:ext uri="{FF2B5EF4-FFF2-40B4-BE49-F238E27FC236}">
                <a16:creationId xmlns:a16="http://schemas.microsoft.com/office/drawing/2014/main" id="{1DE83816-857A-A5C5-F4F5-894E794017E6}"/>
              </a:ext>
            </a:extLst>
          </p:cNvPr>
          <p:cNvPicPr>
            <a:picLocks noChangeAspect="1"/>
          </p:cNvPicPr>
          <p:nvPr/>
        </p:nvPicPr>
        <p:blipFill>
          <a:blip r:embed="rId14"/>
          <a:stretch>
            <a:fillRect/>
          </a:stretch>
        </p:blipFill>
        <p:spPr>
          <a:xfrm>
            <a:off x="10789661" y="3403324"/>
            <a:ext cx="1160467" cy="995149"/>
          </a:xfrm>
          <a:prstGeom prst="rect">
            <a:avLst/>
          </a:prstGeom>
        </p:spPr>
      </p:pic>
      <p:sp>
        <p:nvSpPr>
          <p:cNvPr id="36" name="文本框 35">
            <a:extLst>
              <a:ext uri="{FF2B5EF4-FFF2-40B4-BE49-F238E27FC236}">
                <a16:creationId xmlns:a16="http://schemas.microsoft.com/office/drawing/2014/main" id="{5EF175D5-A165-22D7-18B0-71E78A15E386}"/>
              </a:ext>
            </a:extLst>
          </p:cNvPr>
          <p:cNvSpPr txBox="1"/>
          <p:nvPr/>
        </p:nvSpPr>
        <p:spPr>
          <a:xfrm>
            <a:off x="9068406" y="4613667"/>
            <a:ext cx="27638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6.</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使用掩膜提取或栅格裁剪工具，得到目前区域范围内的数据</a:t>
            </a:r>
          </a:p>
        </p:txBody>
      </p:sp>
      <p:pic>
        <p:nvPicPr>
          <p:cNvPr id="38" name="图片 37">
            <a:extLst>
              <a:ext uri="{FF2B5EF4-FFF2-40B4-BE49-F238E27FC236}">
                <a16:creationId xmlns:a16="http://schemas.microsoft.com/office/drawing/2014/main" id="{F13458D4-76F3-328C-038E-4950A3B189DE}"/>
              </a:ext>
            </a:extLst>
          </p:cNvPr>
          <p:cNvPicPr>
            <a:picLocks noChangeAspect="1"/>
          </p:cNvPicPr>
          <p:nvPr/>
        </p:nvPicPr>
        <p:blipFill>
          <a:blip r:embed="rId15"/>
          <a:stretch>
            <a:fillRect/>
          </a:stretch>
        </p:blipFill>
        <p:spPr>
          <a:xfrm>
            <a:off x="2132876" y="5455351"/>
            <a:ext cx="1814490" cy="1264834"/>
          </a:xfrm>
          <a:prstGeom prst="rect">
            <a:avLst/>
          </a:prstGeom>
        </p:spPr>
      </p:pic>
      <p:sp>
        <p:nvSpPr>
          <p:cNvPr id="39" name="文本框 38">
            <a:extLst>
              <a:ext uri="{FF2B5EF4-FFF2-40B4-BE49-F238E27FC236}">
                <a16:creationId xmlns:a16="http://schemas.microsoft.com/office/drawing/2014/main" id="{A673031D-F97C-244C-F2D4-DFA3881FDA9C}"/>
              </a:ext>
            </a:extLst>
          </p:cNvPr>
          <p:cNvSpPr txBox="1"/>
          <p:nvPr/>
        </p:nvSpPr>
        <p:spPr>
          <a:xfrm>
            <a:off x="4059534" y="5762341"/>
            <a:ext cx="22293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7.</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使用模糊隶属度工具，选取线性函数方式进行归一化处理。（</a:t>
            </a: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PLUS</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模型不用归一化，</a:t>
            </a: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VCA</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需要）</a:t>
            </a:r>
          </a:p>
        </p:txBody>
      </p:sp>
      <p:pic>
        <p:nvPicPr>
          <p:cNvPr id="41" name="图片 40">
            <a:extLst>
              <a:ext uri="{FF2B5EF4-FFF2-40B4-BE49-F238E27FC236}">
                <a16:creationId xmlns:a16="http://schemas.microsoft.com/office/drawing/2014/main" id="{2F186FB9-909F-0FD3-D0CF-90DB4F3BD442}"/>
              </a:ext>
            </a:extLst>
          </p:cNvPr>
          <p:cNvPicPr>
            <a:picLocks noChangeAspect="1"/>
          </p:cNvPicPr>
          <p:nvPr/>
        </p:nvPicPr>
        <p:blipFill>
          <a:blip r:embed="rId16"/>
          <a:stretch>
            <a:fillRect/>
          </a:stretch>
        </p:blipFill>
        <p:spPr>
          <a:xfrm>
            <a:off x="7894734" y="5209473"/>
            <a:ext cx="1544980" cy="1368970"/>
          </a:xfrm>
          <a:prstGeom prst="rect">
            <a:avLst/>
          </a:prstGeom>
        </p:spPr>
      </p:pic>
      <p:pic>
        <p:nvPicPr>
          <p:cNvPr id="43" name="图片 42">
            <a:extLst>
              <a:ext uri="{FF2B5EF4-FFF2-40B4-BE49-F238E27FC236}">
                <a16:creationId xmlns:a16="http://schemas.microsoft.com/office/drawing/2014/main" id="{C6298B7E-7D21-F3FD-524E-79144661C34B}"/>
              </a:ext>
            </a:extLst>
          </p:cNvPr>
          <p:cNvPicPr>
            <a:picLocks noChangeAspect="1"/>
          </p:cNvPicPr>
          <p:nvPr/>
        </p:nvPicPr>
        <p:blipFill>
          <a:blip r:embed="rId17"/>
          <a:stretch>
            <a:fillRect/>
          </a:stretch>
        </p:blipFill>
        <p:spPr>
          <a:xfrm>
            <a:off x="9399152" y="5297946"/>
            <a:ext cx="852379" cy="659262"/>
          </a:xfrm>
          <a:prstGeom prst="rect">
            <a:avLst/>
          </a:prstGeom>
        </p:spPr>
      </p:pic>
      <p:pic>
        <p:nvPicPr>
          <p:cNvPr id="45" name="图片 44">
            <a:extLst>
              <a:ext uri="{FF2B5EF4-FFF2-40B4-BE49-F238E27FC236}">
                <a16:creationId xmlns:a16="http://schemas.microsoft.com/office/drawing/2014/main" id="{DDBF610F-193E-D5F4-BC5A-08F1105C8CB6}"/>
              </a:ext>
            </a:extLst>
          </p:cNvPr>
          <p:cNvPicPr>
            <a:picLocks noChangeAspect="1"/>
          </p:cNvPicPr>
          <p:nvPr/>
        </p:nvPicPr>
        <p:blipFill>
          <a:blip r:embed="rId18"/>
          <a:stretch>
            <a:fillRect/>
          </a:stretch>
        </p:blipFill>
        <p:spPr>
          <a:xfrm>
            <a:off x="10363699" y="5190167"/>
            <a:ext cx="1196922" cy="767042"/>
          </a:xfrm>
          <a:prstGeom prst="rect">
            <a:avLst/>
          </a:prstGeom>
        </p:spPr>
      </p:pic>
      <p:pic>
        <p:nvPicPr>
          <p:cNvPr id="47" name="图片 46">
            <a:extLst>
              <a:ext uri="{FF2B5EF4-FFF2-40B4-BE49-F238E27FC236}">
                <a16:creationId xmlns:a16="http://schemas.microsoft.com/office/drawing/2014/main" id="{356054CE-C823-1B9B-EA81-AAC83F584B4E}"/>
              </a:ext>
            </a:extLst>
          </p:cNvPr>
          <p:cNvPicPr>
            <a:picLocks noChangeAspect="1"/>
          </p:cNvPicPr>
          <p:nvPr/>
        </p:nvPicPr>
        <p:blipFill>
          <a:blip r:embed="rId19"/>
          <a:stretch>
            <a:fillRect/>
          </a:stretch>
        </p:blipFill>
        <p:spPr>
          <a:xfrm>
            <a:off x="9425556" y="5957208"/>
            <a:ext cx="1651950" cy="842171"/>
          </a:xfrm>
          <a:prstGeom prst="rect">
            <a:avLst/>
          </a:prstGeom>
        </p:spPr>
      </p:pic>
      <p:sp>
        <p:nvSpPr>
          <p:cNvPr id="48" name="文本框 47">
            <a:extLst>
              <a:ext uri="{FF2B5EF4-FFF2-40B4-BE49-F238E27FC236}">
                <a16:creationId xmlns:a16="http://schemas.microsoft.com/office/drawing/2014/main" id="{96F7D011-9410-4371-4D85-25E871CFD2B4}"/>
              </a:ext>
            </a:extLst>
          </p:cNvPr>
          <p:cNvSpPr txBox="1"/>
          <p:nvPr/>
        </p:nvSpPr>
        <p:spPr>
          <a:xfrm>
            <a:off x="7269714" y="5942116"/>
            <a:ext cx="10184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8.</a:t>
            </a: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结果</a:t>
            </a:r>
            <a:endPar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数据</a:t>
            </a:r>
          </a:p>
        </p:txBody>
      </p:sp>
      <p:cxnSp>
        <p:nvCxnSpPr>
          <p:cNvPr id="50" name="直接箭头连接符 49">
            <a:extLst>
              <a:ext uri="{FF2B5EF4-FFF2-40B4-BE49-F238E27FC236}">
                <a16:creationId xmlns:a16="http://schemas.microsoft.com/office/drawing/2014/main" id="{180DAA31-8300-30DE-3582-F7C39C835297}"/>
              </a:ext>
            </a:extLst>
          </p:cNvPr>
          <p:cNvCxnSpPr>
            <a:cxnSpLocks/>
          </p:cNvCxnSpPr>
          <p:nvPr/>
        </p:nvCxnSpPr>
        <p:spPr>
          <a:xfrm>
            <a:off x="4112340" y="2111463"/>
            <a:ext cx="72131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97FA838D-09EF-9791-008B-E722BC01AA12}"/>
              </a:ext>
            </a:extLst>
          </p:cNvPr>
          <p:cNvCxnSpPr>
            <a:cxnSpLocks/>
          </p:cNvCxnSpPr>
          <p:nvPr/>
        </p:nvCxnSpPr>
        <p:spPr>
          <a:xfrm>
            <a:off x="6704597" y="2111463"/>
            <a:ext cx="72131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FA4860A0-9B09-F521-2AD3-24EA1012E3B9}"/>
              </a:ext>
            </a:extLst>
          </p:cNvPr>
          <p:cNvCxnSpPr>
            <a:cxnSpLocks/>
          </p:cNvCxnSpPr>
          <p:nvPr/>
        </p:nvCxnSpPr>
        <p:spPr>
          <a:xfrm>
            <a:off x="4113069" y="4142519"/>
            <a:ext cx="34994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14A8EC41-FEE1-7655-BFEB-6B628DDF5A57}"/>
              </a:ext>
            </a:extLst>
          </p:cNvPr>
          <p:cNvCxnSpPr>
            <a:cxnSpLocks/>
          </p:cNvCxnSpPr>
          <p:nvPr/>
        </p:nvCxnSpPr>
        <p:spPr>
          <a:xfrm>
            <a:off x="8425772" y="4236190"/>
            <a:ext cx="31128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B48E66BA-5436-3B8B-C3B7-E3BF99141249}"/>
              </a:ext>
            </a:extLst>
          </p:cNvPr>
          <p:cNvCxnSpPr>
            <a:cxnSpLocks/>
          </p:cNvCxnSpPr>
          <p:nvPr/>
        </p:nvCxnSpPr>
        <p:spPr>
          <a:xfrm>
            <a:off x="6496470" y="6239394"/>
            <a:ext cx="72131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634621"/>
      </p:ext>
    </p:extLst>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5">
            <a:extLst>
              <a:ext uri="{FF2B5EF4-FFF2-40B4-BE49-F238E27FC236}">
                <a16:creationId xmlns:a16="http://schemas.microsoft.com/office/drawing/2014/main" id="{D2C5E419-056D-5E78-793A-F7BB570E260C}"/>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14" name="直接连接符 8">
            <a:extLst>
              <a:ext uri="{FF2B5EF4-FFF2-40B4-BE49-F238E27FC236}">
                <a16:creationId xmlns:a16="http://schemas.microsoft.com/office/drawing/2014/main" id="{F1E3DED0-51F3-0AB7-59CF-4FFA56DF732D}"/>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15" name="文本占位符 2">
            <a:extLst>
              <a:ext uri="{FF2B5EF4-FFF2-40B4-BE49-F238E27FC236}">
                <a16:creationId xmlns:a16="http://schemas.microsoft.com/office/drawing/2014/main" id="{D7440BF8-3557-CEF4-7D93-F103B47018A0}"/>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标题 1">
            <a:extLst>
              <a:ext uri="{FF2B5EF4-FFF2-40B4-BE49-F238E27FC236}">
                <a16:creationId xmlns:a16="http://schemas.microsoft.com/office/drawing/2014/main" id="{DF01E204-09F2-4680-8A0F-8E61F502A261}"/>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17" name="等腰三角形 3">
            <a:extLst>
              <a:ext uri="{FF2B5EF4-FFF2-40B4-BE49-F238E27FC236}">
                <a16:creationId xmlns:a16="http://schemas.microsoft.com/office/drawing/2014/main" id="{8D4B5157-F90C-4554-D2DA-18A8CD6DDD5D}"/>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文本占位符 2">
            <a:extLst>
              <a:ext uri="{FF2B5EF4-FFF2-40B4-BE49-F238E27FC236}">
                <a16:creationId xmlns:a16="http://schemas.microsoft.com/office/drawing/2014/main" id="{259520AC-56FD-FA38-351D-9CBD1FDDA713}"/>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83A9F395-6099-3FD8-DA08-8655E55E6AE1}"/>
              </a:ext>
            </a:extLst>
          </p:cNvPr>
          <p:cNvPicPr>
            <a:picLocks noChangeAspect="1"/>
          </p:cNvPicPr>
          <p:nvPr/>
        </p:nvPicPr>
        <p:blipFill>
          <a:blip r:embed="rId4"/>
          <a:stretch>
            <a:fillRect/>
          </a:stretch>
        </p:blipFill>
        <p:spPr>
          <a:xfrm>
            <a:off x="288444" y="1066801"/>
            <a:ext cx="7061111" cy="5704384"/>
          </a:xfrm>
          <a:prstGeom prst="rect">
            <a:avLst/>
          </a:prstGeom>
          <a:noFill/>
          <a:ln>
            <a:noFill/>
          </a:ln>
        </p:spPr>
      </p:pic>
      <p:sp>
        <p:nvSpPr>
          <p:cNvPr id="20" name="文本框 19">
            <a:extLst>
              <a:ext uri="{FF2B5EF4-FFF2-40B4-BE49-F238E27FC236}">
                <a16:creationId xmlns:a16="http://schemas.microsoft.com/office/drawing/2014/main" id="{8473F1BA-17B2-A7AE-E3E2-94BAF17D462A}"/>
              </a:ext>
            </a:extLst>
          </p:cNvPr>
          <p:cNvSpPr txBox="1"/>
          <p:nvPr/>
        </p:nvSpPr>
        <p:spPr>
          <a:xfrm>
            <a:off x="7571668" y="1763370"/>
            <a:ext cx="4150161" cy="4311245"/>
          </a:xfrm>
          <a:prstGeom prst="rect">
            <a:avLst/>
          </a:prstGeom>
          <a:noFill/>
        </p:spPr>
        <p:txBody>
          <a:bodyPr wrap="square">
            <a:spAutoFit/>
          </a:bodyPr>
          <a:lstStyle/>
          <a:p>
            <a:pPr marL="285750" indent="-285750">
              <a:lnSpc>
                <a:spcPct val="120000"/>
              </a:lnSpc>
              <a:spcBef>
                <a:spcPts val="2400"/>
              </a:spcBef>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基于矢量土地利用数据将</a:t>
            </a:r>
            <a:r>
              <a:rPr lang="zh-CN" altLang="en-US" dirty="0">
                <a:solidFill>
                  <a:srgbClr val="C00000"/>
                </a:solidFill>
                <a:latin typeface="Times New Roman" panose="02020603050405020304" pitchFamily="18" charset="0"/>
                <a:ea typeface="华文中宋" panose="02010600040101010101" pitchFamily="2" charset="-122"/>
              </a:rPr>
              <a:t>地块分裂</a:t>
            </a:r>
            <a:r>
              <a:rPr lang="zh-CN" altLang="en-US" dirty="0">
                <a:latin typeface="Times New Roman" panose="02020603050405020304" pitchFamily="18" charset="0"/>
                <a:ea typeface="华文中宋" panose="02010600040101010101" pitchFamily="2" charset="-122"/>
              </a:rPr>
              <a:t>成均值地块作为模型 的基本元胞单元； </a:t>
            </a:r>
            <a:endParaRPr lang="en-US" altLang="zh-CN" dirty="0">
              <a:latin typeface="Times New Roman" panose="02020603050405020304" pitchFamily="18" charset="0"/>
              <a:ea typeface="华文中宋" panose="02010600040101010101" pitchFamily="2" charset="-122"/>
            </a:endParaRPr>
          </a:p>
          <a:p>
            <a:pPr marL="285750" indent="-285750">
              <a:lnSpc>
                <a:spcPct val="120000"/>
              </a:lnSpc>
              <a:spcBef>
                <a:spcPts val="2400"/>
              </a:spcBef>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地块内的空间变量均值， 采用</a:t>
            </a:r>
            <a:r>
              <a:rPr lang="zh-CN" altLang="en-US" dirty="0">
                <a:solidFill>
                  <a:srgbClr val="C00000"/>
                </a:solidFill>
                <a:latin typeface="Times New Roman" panose="02020603050405020304" pitchFamily="18" charset="0"/>
                <a:ea typeface="华文中宋" panose="02010600040101010101" pitchFamily="2" charset="-122"/>
              </a:rPr>
              <a:t>多种机器学习</a:t>
            </a:r>
            <a:r>
              <a:rPr lang="zh-CN" altLang="en-US" dirty="0">
                <a:latin typeface="Times New Roman" panose="02020603050405020304" pitchFamily="18" charset="0"/>
                <a:ea typeface="华文中宋" panose="02010600040101010101" pitchFamily="2" charset="-122"/>
              </a:rPr>
              <a:t>模型，计算地块总体发展概率；</a:t>
            </a:r>
            <a:endParaRPr lang="en-US" altLang="zh-CN" dirty="0">
              <a:latin typeface="Times New Roman" panose="02020603050405020304" pitchFamily="18" charset="0"/>
              <a:ea typeface="华文中宋" panose="02010600040101010101" pitchFamily="2" charset="-122"/>
            </a:endParaRPr>
          </a:p>
          <a:p>
            <a:pPr marL="285750" indent="-285750">
              <a:lnSpc>
                <a:spcPct val="120000"/>
              </a:lnSpc>
              <a:spcBef>
                <a:spcPts val="2400"/>
              </a:spcBef>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 设置模型参数，引入轮盘赌策略，</a:t>
            </a:r>
            <a:r>
              <a:rPr lang="zh-CN" altLang="en-US" dirty="0">
                <a:solidFill>
                  <a:srgbClr val="C00000"/>
                </a:solidFill>
                <a:latin typeface="Times New Roman" panose="02020603050405020304" pitchFamily="18" charset="0"/>
                <a:ea typeface="华文中宋" panose="02010600040101010101" pitchFamily="2" charset="-122"/>
              </a:rPr>
              <a:t>模拟</a:t>
            </a:r>
            <a:r>
              <a:rPr lang="zh-CN" altLang="en-US" dirty="0">
                <a:latin typeface="Times New Roman" panose="02020603050405020304" pitchFamily="18" charset="0"/>
                <a:ea typeface="华文中宋" panose="02010600040101010101" pitchFamily="2" charset="-122"/>
              </a:rPr>
              <a:t>目标年份的土地利用格局，并进行精度评价； </a:t>
            </a:r>
            <a:endParaRPr lang="en-US" altLang="zh-CN" dirty="0">
              <a:latin typeface="Times New Roman" panose="02020603050405020304" pitchFamily="18" charset="0"/>
              <a:ea typeface="华文中宋" panose="02010600040101010101" pitchFamily="2" charset="-122"/>
            </a:endParaRPr>
          </a:p>
          <a:p>
            <a:pPr marL="285750" indent="-285750">
              <a:lnSpc>
                <a:spcPct val="120000"/>
              </a:lnSpc>
              <a:spcBef>
                <a:spcPts val="2400"/>
              </a:spcBef>
              <a:buFont typeface="Wingdings" panose="05000000000000000000" pitchFamily="2" charset="2"/>
              <a:buChar char="Ø"/>
            </a:pPr>
            <a:r>
              <a:rPr lang="zh-CN" altLang="en-US" dirty="0">
                <a:latin typeface="Times New Roman" panose="02020603050405020304" pitchFamily="18" charset="0"/>
                <a:ea typeface="华文中宋" panose="02010600040101010101" pitchFamily="2" charset="-122"/>
              </a:rPr>
              <a:t>基于多种未来发展场景， </a:t>
            </a:r>
            <a:r>
              <a:rPr lang="zh-CN" altLang="en-US" dirty="0">
                <a:solidFill>
                  <a:srgbClr val="C00000"/>
                </a:solidFill>
                <a:latin typeface="Times New Roman" panose="02020603050405020304" pitchFamily="18" charset="0"/>
                <a:ea typeface="华文中宋" panose="02010600040101010101" pitchFamily="2" charset="-122"/>
              </a:rPr>
              <a:t>预测</a:t>
            </a:r>
            <a:r>
              <a:rPr lang="zh-CN" altLang="en-US" dirty="0">
                <a:latin typeface="Times New Roman" panose="02020603050405020304" pitchFamily="18" charset="0"/>
                <a:ea typeface="华文中宋" panose="02010600040101010101" pitchFamily="2" charset="-122"/>
              </a:rPr>
              <a:t>土地利用空间分布和景观 指数的变化。 </a:t>
            </a:r>
          </a:p>
        </p:txBody>
      </p:sp>
      <p:sp>
        <p:nvSpPr>
          <p:cNvPr id="2" name="灯片编号占位符 5">
            <a:extLst>
              <a:ext uri="{FF2B5EF4-FFF2-40B4-BE49-F238E27FC236}">
                <a16:creationId xmlns:a16="http://schemas.microsoft.com/office/drawing/2014/main" id="{9CB57438-BD2D-D9DD-E39D-1E672E7AE3FE}"/>
              </a:ext>
            </a:extLst>
          </p:cNvPr>
          <p:cNvSpPr>
            <a:spLocks noGrp="1"/>
          </p:cNvSpPr>
          <p:nvPr>
            <p:ph type="sldNum" sz="quarter" idx="12"/>
          </p:nvPr>
        </p:nvSpPr>
        <p:spPr>
          <a:xfrm>
            <a:off x="8610600" y="6356350"/>
            <a:ext cx="2743200" cy="365125"/>
          </a:xfrm>
        </p:spPr>
        <p:txBody>
          <a:bodyPr/>
          <a:lstStyle/>
          <a:p>
            <a:fld id="{DFC6C6D9-0EAC-4A43-A0E6-1F06783EE0A4}" type="slidenum">
              <a:rPr lang="zh-CN" altLang="en-US" smtClean="0"/>
              <a:t>21</a:t>
            </a:fld>
            <a:endParaRPr lang="zh-CN" altLang="en-US" dirty="0"/>
          </a:p>
        </p:txBody>
      </p:sp>
    </p:spTree>
    <p:extLst>
      <p:ext uri="{BB962C8B-B14F-4D97-AF65-F5344CB8AC3E}">
        <p14:creationId xmlns:p14="http://schemas.microsoft.com/office/powerpoint/2010/main" val="2210092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211" y="1171065"/>
            <a:ext cx="5818676" cy="4779399"/>
          </a:xfrm>
          <a:prstGeom prst="rect">
            <a:avLst/>
          </a:prstGeom>
          <a:ln>
            <a:solidFill>
              <a:schemeClr val="bg1">
                <a:lumMod val="50000"/>
              </a:schemeClr>
            </a:solidFill>
          </a:ln>
        </p:spPr>
      </p:pic>
      <p:pic>
        <p:nvPicPr>
          <p:cNvPr id="2097166" name="图片 5"/>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4" name="文本框 13">
            <a:hlinkClick r:id="rId5"/>
          </p:cNvPr>
          <p:cNvSpPr txBox="1"/>
          <p:nvPr/>
        </p:nvSpPr>
        <p:spPr>
          <a:xfrm>
            <a:off x="459276" y="6489278"/>
            <a:ext cx="10961006" cy="348429"/>
          </a:xfrm>
          <a:prstGeom prst="rect">
            <a:avLst/>
          </a:prstGeom>
          <a:noFill/>
        </p:spPr>
        <p:txBody>
          <a:bodyPr vert="horz"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UrbanVCA</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v2.2.0</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登记号：</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2021SR0362215 )</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 下载地址：</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 </a:t>
            </a:r>
            <a:r>
              <a:rPr kumimoji="0" lang="en-US" altLang="zh-CN" sz="1600" b="1" i="0" u="none" strike="noStrike" kern="1200" cap="none" spc="0" normalizeH="0" baseline="0" noProof="0" dirty="0">
                <a:ln>
                  <a:noFill/>
                </a:ln>
                <a:solidFill>
                  <a:srgbClr val="0070C0"/>
                </a:solidFill>
                <a:effectLst/>
                <a:uLnTx/>
                <a:uFillTx/>
                <a:latin typeface="Times New Roman" panose="02020603050405020304" pitchFamily="18" charset="0"/>
                <a:ea typeface="思源宋体 CN" panose="02020400000000000000" pitchFamily="18" charset="-122"/>
                <a:cs typeface="Times New Roman" panose="02020603050405020304" pitchFamily="18" charset="0"/>
                <a:hlinkClick r:id="rId5"/>
              </a:rPr>
              <a:t>https://urbancomp.net/archives/urbanvca-v2</a:t>
            </a:r>
            <a:endParaRPr kumimoji="0" lang="en-GB" altLang="zh-CN" sz="1600" b="1" i="0" u="none" strike="noStrike" kern="1200" cap="none" spc="0" normalizeH="0" baseline="0" noProof="0" dirty="0">
              <a:ln>
                <a:noFill/>
              </a:ln>
              <a:solidFill>
                <a:srgbClr val="0070C0"/>
              </a:solidFill>
              <a:effectLst/>
              <a:uLnTx/>
              <a:uFillTx/>
              <a:latin typeface="Times New Roman" panose="02020603050405020304" pitchFamily="18" charset="0"/>
              <a:ea typeface="思源宋体 CN" panose="02020400000000000000" pitchFamily="18" charset="-122"/>
              <a:cs typeface="Times New Roman" panose="02020603050405020304" pitchFamily="18" charset="0"/>
            </a:endParaRPr>
          </a:p>
        </p:txBody>
      </p:sp>
      <p:pic>
        <p:nvPicPr>
          <p:cNvPr id="5" name="图片 4"/>
          <p:cNvPicPr>
            <a:picLocks noChangeAspect="1"/>
          </p:cNvPicPr>
          <p:nvPr/>
        </p:nvPicPr>
        <p:blipFill>
          <a:blip r:embed="rId6"/>
          <a:stretch>
            <a:fillRect/>
          </a:stretch>
        </p:blipFill>
        <p:spPr>
          <a:xfrm>
            <a:off x="6040591" y="1070194"/>
            <a:ext cx="3044773" cy="2233285"/>
          </a:xfrm>
          <a:prstGeom prst="rect">
            <a:avLst/>
          </a:prstGeom>
          <a:ln>
            <a:solidFill>
              <a:schemeClr val="bg1">
                <a:lumMod val="75000"/>
              </a:schemeClr>
            </a:solidFill>
          </a:ln>
        </p:spPr>
      </p:pic>
      <p:grpSp>
        <p:nvGrpSpPr>
          <p:cNvPr id="15" name="组合 14"/>
          <p:cNvGrpSpPr/>
          <p:nvPr/>
        </p:nvGrpSpPr>
        <p:grpSpPr>
          <a:xfrm>
            <a:off x="6018414" y="3573571"/>
            <a:ext cx="3084428" cy="2476010"/>
            <a:chOff x="459276" y="1214272"/>
            <a:chExt cx="8581428" cy="6473448"/>
          </a:xfrm>
        </p:grpSpPr>
        <p:pic>
          <p:nvPicPr>
            <p:cNvPr id="11" name="图片 10"/>
            <p:cNvPicPr>
              <a:picLocks noChangeAspect="1"/>
            </p:cNvPicPr>
            <p:nvPr/>
          </p:nvPicPr>
          <p:blipFill>
            <a:blip r:embed="rId7"/>
            <a:stretch>
              <a:fillRect/>
            </a:stretch>
          </p:blipFill>
          <p:spPr>
            <a:xfrm>
              <a:off x="459276" y="1214272"/>
              <a:ext cx="8581428" cy="6473448"/>
            </a:xfrm>
            <a:prstGeom prst="rect">
              <a:avLst/>
            </a:prstGeom>
            <a:ln>
              <a:solidFill>
                <a:schemeClr val="bg1">
                  <a:lumMod val="75000"/>
                </a:schemeClr>
              </a:solidFill>
            </a:ln>
          </p:spPr>
        </p:pic>
        <p:pic>
          <p:nvPicPr>
            <p:cNvPr id="13" name="图片 12"/>
            <p:cNvPicPr>
              <a:picLocks noChangeAspect="1"/>
            </p:cNvPicPr>
            <p:nvPr/>
          </p:nvPicPr>
          <p:blipFill rotWithShape="1">
            <a:blip r:embed="rId8"/>
            <a:srcRect b="2079"/>
            <a:stretch>
              <a:fillRect/>
            </a:stretch>
          </p:blipFill>
          <p:spPr>
            <a:xfrm>
              <a:off x="4119563" y="2126802"/>
              <a:ext cx="4733981" cy="3677098"/>
            </a:xfrm>
            <a:prstGeom prst="rect">
              <a:avLst/>
            </a:prstGeom>
            <a:ln>
              <a:solidFill>
                <a:schemeClr val="bg1">
                  <a:lumMod val="75000"/>
                </a:schemeClr>
              </a:solidFill>
            </a:ln>
          </p:spPr>
        </p:pic>
      </p:grpSp>
      <p:pic>
        <p:nvPicPr>
          <p:cNvPr id="17" name="图片 16"/>
          <p:cNvPicPr>
            <a:picLocks noChangeAspect="1"/>
          </p:cNvPicPr>
          <p:nvPr/>
        </p:nvPicPr>
        <p:blipFill>
          <a:blip r:embed="rId9"/>
          <a:stretch>
            <a:fillRect/>
          </a:stretch>
        </p:blipFill>
        <p:spPr>
          <a:xfrm>
            <a:off x="9166460" y="3573569"/>
            <a:ext cx="2947622" cy="2463666"/>
          </a:xfrm>
          <a:prstGeom prst="rect">
            <a:avLst/>
          </a:prstGeom>
          <a:ln>
            <a:solidFill>
              <a:schemeClr val="bg1">
                <a:lumMod val="75000"/>
              </a:schemeClr>
            </a:solidFill>
          </a:ln>
        </p:spPr>
      </p:pic>
      <p:grpSp>
        <p:nvGrpSpPr>
          <p:cNvPr id="55" name="组合 54"/>
          <p:cNvGrpSpPr/>
          <p:nvPr/>
        </p:nvGrpSpPr>
        <p:grpSpPr>
          <a:xfrm>
            <a:off x="9144712" y="1070193"/>
            <a:ext cx="2934368" cy="2265577"/>
            <a:chOff x="6029677" y="3795636"/>
            <a:chExt cx="2800820" cy="2363135"/>
          </a:xfrm>
        </p:grpSpPr>
        <p:pic>
          <p:nvPicPr>
            <p:cNvPr id="9" name="图片 8"/>
            <p:cNvPicPr>
              <a:picLocks noChangeAspect="1"/>
            </p:cNvPicPr>
            <p:nvPr/>
          </p:nvPicPr>
          <p:blipFill rotWithShape="1">
            <a:blip r:embed="rId10"/>
            <a:srcRect b="21994"/>
            <a:stretch>
              <a:fillRect/>
            </a:stretch>
          </p:blipFill>
          <p:spPr>
            <a:xfrm>
              <a:off x="6029677" y="3795636"/>
              <a:ext cx="2797860" cy="1997625"/>
            </a:xfrm>
            <a:prstGeom prst="rect">
              <a:avLst/>
            </a:prstGeom>
            <a:ln>
              <a:noFill/>
            </a:ln>
          </p:spPr>
        </p:pic>
        <p:pic>
          <p:nvPicPr>
            <p:cNvPr id="32" name="图片 31"/>
            <p:cNvPicPr>
              <a:picLocks noChangeAspect="1"/>
            </p:cNvPicPr>
            <p:nvPr/>
          </p:nvPicPr>
          <p:blipFill rotWithShape="1">
            <a:blip r:embed="rId10"/>
            <a:srcRect t="94484"/>
            <a:stretch>
              <a:fillRect/>
            </a:stretch>
          </p:blipFill>
          <p:spPr>
            <a:xfrm>
              <a:off x="6033464" y="5793261"/>
              <a:ext cx="2797033" cy="365510"/>
            </a:xfrm>
            <a:prstGeom prst="rect">
              <a:avLst/>
            </a:prstGeom>
            <a:ln>
              <a:noFill/>
            </a:ln>
          </p:spPr>
        </p:pic>
      </p:grpSp>
      <p:cxnSp>
        <p:nvCxnSpPr>
          <p:cNvPr id="36" name="连接符: 肘形 35"/>
          <p:cNvCxnSpPr/>
          <p:nvPr/>
        </p:nvCxnSpPr>
        <p:spPr>
          <a:xfrm>
            <a:off x="566057" y="1556181"/>
            <a:ext cx="3330993" cy="910741"/>
          </a:xfrm>
          <a:prstGeom prst="bentConnector3">
            <a:avLst>
              <a:gd name="adj1" fmla="val -1"/>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连接符: 肘形 79"/>
          <p:cNvCxnSpPr>
            <a:cxnSpLocks/>
            <a:endCxn id="8" idx="1"/>
          </p:cNvCxnSpPr>
          <p:nvPr/>
        </p:nvCxnSpPr>
        <p:spPr>
          <a:xfrm>
            <a:off x="1286189" y="1556181"/>
            <a:ext cx="2610460" cy="1996711"/>
          </a:xfrm>
          <a:prstGeom prst="bentConnector3">
            <a:avLst>
              <a:gd name="adj1" fmla="val -40"/>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97168" name="文本框 2097167"/>
          <p:cNvSpPr txBox="1"/>
          <p:nvPr/>
        </p:nvSpPr>
        <p:spPr>
          <a:xfrm>
            <a:off x="6850125" y="3274388"/>
            <a:ext cx="14247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Step1</a:t>
            </a:r>
            <a:r>
              <a:rPr kumimoji="0" lang="zh-CN" altLang="en-US"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地块分裂</a:t>
            </a:r>
          </a:p>
        </p:txBody>
      </p:sp>
      <p:sp>
        <p:nvSpPr>
          <p:cNvPr id="95" name="文本框 94"/>
          <p:cNvSpPr txBox="1"/>
          <p:nvPr/>
        </p:nvSpPr>
        <p:spPr>
          <a:xfrm>
            <a:off x="6336000" y="6037235"/>
            <a:ext cx="26233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Step3</a:t>
            </a:r>
            <a:r>
              <a:rPr kumimoji="0" lang="zh-CN" altLang="en-US"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基于多种算法计算转换适宜度</a:t>
            </a:r>
          </a:p>
        </p:txBody>
      </p:sp>
      <p:sp>
        <p:nvSpPr>
          <p:cNvPr id="96" name="文本框 95"/>
          <p:cNvSpPr txBox="1"/>
          <p:nvPr/>
        </p:nvSpPr>
        <p:spPr>
          <a:xfrm>
            <a:off x="9244378" y="6060217"/>
            <a:ext cx="29476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Step4</a:t>
            </a:r>
            <a:r>
              <a:rPr kumimoji="0" lang="zh-CN" altLang="en-US"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基于</a:t>
            </a:r>
            <a:r>
              <a:rPr kumimoji="0" lang="en-US" altLang="zh-CN" sz="1100" b="0" i="0" u="none" strike="noStrike" kern="1200" cap="none" spc="0" normalizeH="0" baseline="0" noProof="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VCA </a:t>
            </a:r>
            <a:r>
              <a:rPr kumimoji="0" lang="zh-CN" altLang="en-US" sz="1100" b="0" i="0" u="none" strike="noStrike" kern="1200" cap="none" spc="0" normalizeH="0" baseline="0" noProof="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的土地利用模拟及精度评价</a:t>
            </a:r>
          </a:p>
        </p:txBody>
      </p:sp>
      <p:sp>
        <p:nvSpPr>
          <p:cNvPr id="97" name="文本框 96"/>
          <p:cNvSpPr txBox="1"/>
          <p:nvPr/>
        </p:nvSpPr>
        <p:spPr>
          <a:xfrm>
            <a:off x="9597120" y="3266637"/>
            <a:ext cx="25169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Step2</a:t>
            </a:r>
            <a:r>
              <a:rPr kumimoji="0" lang="zh-CN" altLang="en-US" sz="1100" b="0"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多期土地利用数据地块匹配</a:t>
            </a:r>
          </a:p>
        </p:txBody>
      </p:sp>
      <p:sp>
        <p:nvSpPr>
          <p:cNvPr id="2097169" name="文本框 2097168"/>
          <p:cNvSpPr txBox="1"/>
          <p:nvPr/>
        </p:nvSpPr>
        <p:spPr>
          <a:xfrm>
            <a:off x="3804130" y="2872943"/>
            <a:ext cx="19428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重分类、地块分裂及匹配</a:t>
            </a:r>
          </a:p>
        </p:txBody>
      </p:sp>
      <p:sp>
        <p:nvSpPr>
          <p:cNvPr id="99" name="文本框 98"/>
          <p:cNvSpPr txBox="1"/>
          <p:nvPr/>
        </p:nvSpPr>
        <p:spPr>
          <a:xfrm>
            <a:off x="3803758" y="3779612"/>
            <a:ext cx="13301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计算转换适宜度</a:t>
            </a:r>
          </a:p>
        </p:txBody>
      </p:sp>
      <p:sp>
        <p:nvSpPr>
          <p:cNvPr id="100" name="文本框 99"/>
          <p:cNvSpPr txBox="1"/>
          <p:nvPr/>
        </p:nvSpPr>
        <p:spPr>
          <a:xfrm>
            <a:off x="3810688" y="5013247"/>
            <a:ext cx="13301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模拟及精度验证</a:t>
            </a:r>
          </a:p>
        </p:txBody>
      </p:sp>
      <p:sp>
        <p:nvSpPr>
          <p:cNvPr id="104" name="文本框 103"/>
          <p:cNvSpPr txBox="1"/>
          <p:nvPr/>
        </p:nvSpPr>
        <p:spPr>
          <a:xfrm>
            <a:off x="3804003" y="5984988"/>
            <a:ext cx="17631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马尔科夫链预测未来需求</a:t>
            </a:r>
          </a:p>
        </p:txBody>
      </p:sp>
      <p:sp>
        <p:nvSpPr>
          <p:cNvPr id="34" name="矩形 33"/>
          <p:cNvSpPr/>
          <p:nvPr/>
        </p:nvSpPr>
        <p:spPr>
          <a:xfrm>
            <a:off x="34925" y="1028064"/>
            <a:ext cx="5945390" cy="5334677"/>
          </a:xfrm>
          <a:prstGeom prst="rect">
            <a:avLst/>
          </a:prstGeom>
          <a:noFill/>
          <a:ln w="190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5" name="矩形 34"/>
          <p:cNvSpPr/>
          <p:nvPr/>
        </p:nvSpPr>
        <p:spPr>
          <a:xfrm>
            <a:off x="5978781" y="1028065"/>
            <a:ext cx="6178294" cy="5369200"/>
          </a:xfrm>
          <a:prstGeom prst="rect">
            <a:avLst/>
          </a:prstGeom>
          <a:noFill/>
          <a:ln w="190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cxnSp>
        <p:nvCxnSpPr>
          <p:cNvPr id="85" name="连接符: 肘形 84"/>
          <p:cNvCxnSpPr>
            <a:endCxn id="12" idx="1"/>
          </p:cNvCxnSpPr>
          <p:nvPr/>
        </p:nvCxnSpPr>
        <p:spPr>
          <a:xfrm rot="16200000" flipH="1">
            <a:off x="1341601" y="2189120"/>
            <a:ext cx="3183416" cy="1889300"/>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文本占位符 2"/>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pic>
        <p:nvPicPr>
          <p:cNvPr id="8" name="图片 7"/>
          <p:cNvPicPr>
            <a:picLocks noChangeAspect="1"/>
          </p:cNvPicPr>
          <p:nvPr/>
        </p:nvPicPr>
        <p:blipFill>
          <a:blip r:embed="rId11"/>
          <a:stretch>
            <a:fillRect/>
          </a:stretch>
        </p:blipFill>
        <p:spPr>
          <a:xfrm>
            <a:off x="3896649" y="3287429"/>
            <a:ext cx="1549432" cy="530925"/>
          </a:xfrm>
          <a:prstGeom prst="rect">
            <a:avLst/>
          </a:prstGeom>
          <a:ln>
            <a:solidFill>
              <a:schemeClr val="bg1">
                <a:lumMod val="50000"/>
              </a:schemeClr>
            </a:solidFill>
          </a:ln>
        </p:spPr>
      </p:pic>
      <p:pic>
        <p:nvPicPr>
          <p:cNvPr id="12" name="图片 11"/>
          <p:cNvPicPr>
            <a:picLocks noChangeAspect="1"/>
          </p:cNvPicPr>
          <p:nvPr/>
        </p:nvPicPr>
        <p:blipFill>
          <a:blip r:embed="rId12"/>
          <a:stretch>
            <a:fillRect/>
          </a:stretch>
        </p:blipFill>
        <p:spPr>
          <a:xfrm>
            <a:off x="3877959" y="4409976"/>
            <a:ext cx="1838139" cy="631003"/>
          </a:xfrm>
          <a:prstGeom prst="rect">
            <a:avLst/>
          </a:prstGeom>
          <a:ln>
            <a:solidFill>
              <a:schemeClr val="bg1">
                <a:lumMod val="50000"/>
              </a:schemeClr>
            </a:solidFill>
          </a:ln>
        </p:spPr>
      </p:pic>
      <p:pic>
        <p:nvPicPr>
          <p:cNvPr id="18" name="图片 17"/>
          <p:cNvPicPr>
            <a:picLocks noChangeAspect="1"/>
          </p:cNvPicPr>
          <p:nvPr/>
        </p:nvPicPr>
        <p:blipFill>
          <a:blip r:embed="rId13"/>
          <a:stretch>
            <a:fillRect/>
          </a:stretch>
        </p:blipFill>
        <p:spPr>
          <a:xfrm>
            <a:off x="3889616" y="5451753"/>
            <a:ext cx="1733480" cy="548004"/>
          </a:xfrm>
          <a:prstGeom prst="rect">
            <a:avLst/>
          </a:prstGeom>
        </p:spPr>
      </p:pic>
      <p:cxnSp>
        <p:nvCxnSpPr>
          <p:cNvPr id="46" name="连接符: 肘形 45"/>
          <p:cNvCxnSpPr>
            <a:endCxn id="18" idx="1"/>
          </p:cNvCxnSpPr>
          <p:nvPr/>
        </p:nvCxnSpPr>
        <p:spPr>
          <a:xfrm rot="16200000" flipH="1">
            <a:off x="1284182" y="3120321"/>
            <a:ext cx="4183690" cy="1027178"/>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2" name="图片 51"/>
          <p:cNvPicPr>
            <a:picLocks noChangeAspect="1"/>
          </p:cNvPicPr>
          <p:nvPr/>
        </p:nvPicPr>
        <p:blipFill>
          <a:blip r:embed="rId14"/>
          <a:stretch>
            <a:fillRect/>
          </a:stretch>
        </p:blipFill>
        <p:spPr>
          <a:xfrm>
            <a:off x="3896933" y="2059283"/>
            <a:ext cx="1742857" cy="866667"/>
          </a:xfrm>
          <a:prstGeom prst="rect">
            <a:avLst/>
          </a:prstGeom>
          <a:ln>
            <a:solidFill>
              <a:schemeClr val="bg1">
                <a:lumMod val="50000"/>
              </a:schemeClr>
            </a:solidFill>
          </a:ln>
        </p:spPr>
      </p:pic>
      <p:sp>
        <p:nvSpPr>
          <p:cNvPr id="3" name="等腰三角形 3">
            <a:extLst>
              <a:ext uri="{FF2B5EF4-FFF2-40B4-BE49-F238E27FC236}">
                <a16:creationId xmlns:a16="http://schemas.microsoft.com/office/drawing/2014/main" id="{59CFA82A-47F3-BA3E-96D6-EDF02CC79CBC}"/>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081DEBB7-BE9D-5A93-6390-9B588FFC4EDB}"/>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AAC9-BEE3-AC0E-2698-4900B928E414}"/>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7845D136-FFB0-D1FA-0402-15D08FA934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211" y="1171065"/>
            <a:ext cx="6757342" cy="5550409"/>
          </a:xfrm>
          <a:prstGeom prst="rect">
            <a:avLst/>
          </a:prstGeom>
          <a:ln>
            <a:solidFill>
              <a:schemeClr val="bg1">
                <a:lumMod val="50000"/>
              </a:schemeClr>
            </a:solidFill>
          </a:ln>
        </p:spPr>
      </p:pic>
      <p:pic>
        <p:nvPicPr>
          <p:cNvPr id="2097166" name="图片 5">
            <a:extLst>
              <a:ext uri="{FF2B5EF4-FFF2-40B4-BE49-F238E27FC236}">
                <a16:creationId xmlns:a16="http://schemas.microsoft.com/office/drawing/2014/main" id="{7FF6F954-703C-29BA-326A-CE5EAEE60565}"/>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06D8F968-BEEC-F9FE-5B9A-87A570C3C99D}"/>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F65520C2-66EE-A887-8B38-F73402EB0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4" name="文本框 13">
            <a:hlinkClick r:id="rId5"/>
            <a:extLst>
              <a:ext uri="{FF2B5EF4-FFF2-40B4-BE49-F238E27FC236}">
                <a16:creationId xmlns:a16="http://schemas.microsoft.com/office/drawing/2014/main" id="{72DE0709-7B1B-7127-4854-1BEB85F7BB6E}"/>
              </a:ext>
            </a:extLst>
          </p:cNvPr>
          <p:cNvSpPr txBox="1"/>
          <p:nvPr/>
        </p:nvSpPr>
        <p:spPr>
          <a:xfrm>
            <a:off x="6932797" y="1597739"/>
            <a:ext cx="5259203" cy="4683333"/>
          </a:xfrm>
          <a:prstGeom prst="rect">
            <a:avLst/>
          </a:prstGeom>
          <a:noFill/>
        </p:spPr>
        <p:txBody>
          <a:bodyPr vert="horz"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zh-CN" altLang="en-US" sz="240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rPr>
              <a:t>使用数据说明：</a:t>
            </a:r>
            <a:endParaRPr kumimoji="0" lang="en-US" altLang="zh-CN" sz="240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a:p>
            <a:pPr marL="0" marR="0" lvl="0" indent="0" algn="ctr" defTabSz="914400" rtl="0" eaLnBrk="1" fontAlgn="auto" latinLnBrk="0" hangingPunct="1">
              <a:lnSpc>
                <a:spcPts val="2400"/>
              </a:lnSpc>
              <a:spcBef>
                <a:spcPts val="0"/>
              </a:spcBef>
              <a:spcAft>
                <a:spcPts val="0"/>
              </a:spcAft>
              <a:buClrTx/>
              <a:buSzTx/>
              <a:buFontTx/>
              <a:buNone/>
              <a:tabLst/>
              <a:defRPr/>
            </a:pPr>
            <a:endParaRPr kumimoji="0" lang="en-US" altLang="zh-CN" sz="2400"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a:p>
            <a:pPr marL="342900" marR="0" lvl="0" indent="-342900" algn="l" defTabSz="914400" rtl="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2015.shp</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：示例区域</a:t>
            </a: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2015</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年矢量土地利用数据；</a:t>
            </a:r>
          </a:p>
          <a:p>
            <a:pPr marL="342900" marR="0" lvl="0" indent="-342900" algn="l" defTabSz="914400" rtl="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2018.shp</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：示例区域</a:t>
            </a: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2018</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年矢量土地利用数据；</a:t>
            </a:r>
          </a:p>
          <a:p>
            <a:pPr marL="342900" marR="0" lvl="0" indent="-342900" algn="l" defTabSz="914400" rtl="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dem</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a:t>
            </a: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highway</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a:t>
            </a: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metro</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a:t>
            </a:r>
            <a:r>
              <a:rPr kumimoji="0" lang="en-US" altLang="zh-CN" sz="2000" i="0" u="none" strike="noStrike" kern="1200" cap="none" spc="0" normalizeH="0" baseline="0" noProof="0" dirty="0" err="1">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osm</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a:t>
            </a: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resident</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a:t>
            </a:r>
            <a:r>
              <a:rPr kumimoji="0" lang="en-US" altLang="zh-CN" sz="2000" i="0" u="none" strike="noStrike" kern="1200" cap="none" spc="0" normalizeH="0" baseline="0" noProof="0" dirty="0" err="1">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restaurant.tif</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：经过预处理后的空间辅助数据；</a:t>
            </a:r>
          </a:p>
          <a:p>
            <a:pPr marL="342900" marR="0" lvl="0" indent="-342900" algn="l" defTabSz="914400" rtl="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Pg</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：各地块总体发展概率示例数据表。</a:t>
            </a:r>
            <a:endPar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342900" marR="0" lvl="0" indent="-342900" algn="l" defTabSz="914400" rtl="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土地利用数据分类编号必须为的连续整数；</a:t>
            </a:r>
          </a:p>
          <a:p>
            <a:pPr marL="342900" marR="0" lvl="0" indent="-342900" algn="l" defTabSz="914400" rtl="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土地利用约束数据必须为只包含</a:t>
            </a: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0</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和</a:t>
            </a:r>
            <a:r>
              <a:rPr kumimoji="0" lang="en-US"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1</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的影像</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0</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：限制转换区域；</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1</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：其他）</a:t>
            </a:r>
          </a:p>
          <a:p>
            <a:pPr marL="342900" lvl="0" indent="-342900">
              <a:lnSpc>
                <a:spcPts val="2400"/>
              </a:lnSpc>
              <a:buFont typeface="Wingdings" panose="05000000000000000000" pitchFamily="2" charset="2"/>
              <a:buChar char="ü"/>
              <a:defRPr/>
            </a:pP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所有数据投影坐标系、分辨率</a:t>
            </a:r>
            <a:r>
              <a:rPr kumimoji="0" lang="zh-CN" altLang="en-US"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、区域范围保持一致。</a:t>
            </a:r>
            <a:endParaRPr kumimoji="0" lang="en-GB" altLang="zh-CN" sz="20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cxnSp>
        <p:nvCxnSpPr>
          <p:cNvPr id="36" name="连接符: 肘形 35">
            <a:extLst>
              <a:ext uri="{FF2B5EF4-FFF2-40B4-BE49-F238E27FC236}">
                <a16:creationId xmlns:a16="http://schemas.microsoft.com/office/drawing/2014/main" id="{FBC75366-6A3A-09CC-4954-3AFC789EBC93}"/>
              </a:ext>
            </a:extLst>
          </p:cNvPr>
          <p:cNvCxnSpPr/>
          <p:nvPr/>
        </p:nvCxnSpPr>
        <p:spPr>
          <a:xfrm>
            <a:off x="566057" y="1556181"/>
            <a:ext cx="3330993" cy="910741"/>
          </a:xfrm>
          <a:prstGeom prst="bentConnector3">
            <a:avLst>
              <a:gd name="adj1" fmla="val -1"/>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连接符: 肘形 79">
            <a:extLst>
              <a:ext uri="{FF2B5EF4-FFF2-40B4-BE49-F238E27FC236}">
                <a16:creationId xmlns:a16="http://schemas.microsoft.com/office/drawing/2014/main" id="{642423EB-E7F1-6E5B-AEF6-5BABF79CAF4D}"/>
              </a:ext>
            </a:extLst>
          </p:cNvPr>
          <p:cNvCxnSpPr>
            <a:cxnSpLocks/>
            <a:endCxn id="8" idx="1"/>
          </p:cNvCxnSpPr>
          <p:nvPr/>
        </p:nvCxnSpPr>
        <p:spPr>
          <a:xfrm>
            <a:off x="1286189" y="1556181"/>
            <a:ext cx="2610460" cy="1996711"/>
          </a:xfrm>
          <a:prstGeom prst="bentConnector3">
            <a:avLst>
              <a:gd name="adj1" fmla="val -40"/>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97169" name="文本框 2097168">
            <a:extLst>
              <a:ext uri="{FF2B5EF4-FFF2-40B4-BE49-F238E27FC236}">
                <a16:creationId xmlns:a16="http://schemas.microsoft.com/office/drawing/2014/main" id="{5F009053-048E-2D56-B726-C5B74419FEBE}"/>
              </a:ext>
            </a:extLst>
          </p:cNvPr>
          <p:cNvSpPr txBox="1"/>
          <p:nvPr/>
        </p:nvSpPr>
        <p:spPr>
          <a:xfrm>
            <a:off x="3804130" y="2872943"/>
            <a:ext cx="19428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重分类、地块分裂及匹配</a:t>
            </a:r>
          </a:p>
        </p:txBody>
      </p:sp>
      <p:sp>
        <p:nvSpPr>
          <p:cNvPr id="99" name="文本框 98">
            <a:extLst>
              <a:ext uri="{FF2B5EF4-FFF2-40B4-BE49-F238E27FC236}">
                <a16:creationId xmlns:a16="http://schemas.microsoft.com/office/drawing/2014/main" id="{29891A24-17C6-2E5F-16CA-5615C7A8F2D6}"/>
              </a:ext>
            </a:extLst>
          </p:cNvPr>
          <p:cNvSpPr txBox="1"/>
          <p:nvPr/>
        </p:nvSpPr>
        <p:spPr>
          <a:xfrm>
            <a:off x="3803758" y="3779612"/>
            <a:ext cx="13301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计算转换适宜度</a:t>
            </a:r>
          </a:p>
        </p:txBody>
      </p:sp>
      <p:sp>
        <p:nvSpPr>
          <p:cNvPr id="100" name="文本框 99">
            <a:extLst>
              <a:ext uri="{FF2B5EF4-FFF2-40B4-BE49-F238E27FC236}">
                <a16:creationId xmlns:a16="http://schemas.microsoft.com/office/drawing/2014/main" id="{BDE01DD8-3FB9-5910-82BC-F2680D442463}"/>
              </a:ext>
            </a:extLst>
          </p:cNvPr>
          <p:cNvSpPr txBox="1"/>
          <p:nvPr/>
        </p:nvSpPr>
        <p:spPr>
          <a:xfrm>
            <a:off x="3810688" y="5013247"/>
            <a:ext cx="13301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模拟及精度验证</a:t>
            </a:r>
          </a:p>
        </p:txBody>
      </p:sp>
      <p:sp>
        <p:nvSpPr>
          <p:cNvPr id="104" name="文本框 103">
            <a:extLst>
              <a:ext uri="{FF2B5EF4-FFF2-40B4-BE49-F238E27FC236}">
                <a16:creationId xmlns:a16="http://schemas.microsoft.com/office/drawing/2014/main" id="{325D8176-E000-2578-9D35-942B41DAF679}"/>
              </a:ext>
            </a:extLst>
          </p:cNvPr>
          <p:cNvSpPr txBox="1"/>
          <p:nvPr/>
        </p:nvSpPr>
        <p:spPr>
          <a:xfrm>
            <a:off x="3804003" y="5984988"/>
            <a:ext cx="17631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马尔科夫链预测未来需求</a:t>
            </a:r>
          </a:p>
        </p:txBody>
      </p:sp>
      <p:cxnSp>
        <p:nvCxnSpPr>
          <p:cNvPr id="85" name="连接符: 肘形 84">
            <a:extLst>
              <a:ext uri="{FF2B5EF4-FFF2-40B4-BE49-F238E27FC236}">
                <a16:creationId xmlns:a16="http://schemas.microsoft.com/office/drawing/2014/main" id="{92E5C854-2283-2626-305D-DDE3692488D5}"/>
              </a:ext>
            </a:extLst>
          </p:cNvPr>
          <p:cNvCxnSpPr>
            <a:endCxn id="12" idx="1"/>
          </p:cNvCxnSpPr>
          <p:nvPr/>
        </p:nvCxnSpPr>
        <p:spPr>
          <a:xfrm rot="16200000" flipH="1">
            <a:off x="1341601" y="2189120"/>
            <a:ext cx="3183416" cy="1889300"/>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文本占位符 2">
            <a:extLst>
              <a:ext uri="{FF2B5EF4-FFF2-40B4-BE49-F238E27FC236}">
                <a16:creationId xmlns:a16="http://schemas.microsoft.com/office/drawing/2014/main" id="{17247F75-3200-6D98-3F16-49E0399F4D1A}"/>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BE855ADA-D276-AF60-732F-8053766FAF4D}"/>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pic>
        <p:nvPicPr>
          <p:cNvPr id="8" name="图片 7">
            <a:extLst>
              <a:ext uri="{FF2B5EF4-FFF2-40B4-BE49-F238E27FC236}">
                <a16:creationId xmlns:a16="http://schemas.microsoft.com/office/drawing/2014/main" id="{8CE1BF95-C436-CA32-2FBE-179CD7DC5827}"/>
              </a:ext>
            </a:extLst>
          </p:cNvPr>
          <p:cNvPicPr>
            <a:picLocks noChangeAspect="1"/>
          </p:cNvPicPr>
          <p:nvPr/>
        </p:nvPicPr>
        <p:blipFill>
          <a:blip r:embed="rId6"/>
          <a:stretch>
            <a:fillRect/>
          </a:stretch>
        </p:blipFill>
        <p:spPr>
          <a:xfrm>
            <a:off x="3896649" y="3287429"/>
            <a:ext cx="1549432" cy="530925"/>
          </a:xfrm>
          <a:prstGeom prst="rect">
            <a:avLst/>
          </a:prstGeom>
          <a:ln>
            <a:solidFill>
              <a:schemeClr val="bg1">
                <a:lumMod val="50000"/>
              </a:schemeClr>
            </a:solidFill>
          </a:ln>
        </p:spPr>
      </p:pic>
      <p:pic>
        <p:nvPicPr>
          <p:cNvPr id="12" name="图片 11">
            <a:extLst>
              <a:ext uri="{FF2B5EF4-FFF2-40B4-BE49-F238E27FC236}">
                <a16:creationId xmlns:a16="http://schemas.microsoft.com/office/drawing/2014/main" id="{6B4A77ED-B183-E4F2-96AF-8E99DA98E065}"/>
              </a:ext>
            </a:extLst>
          </p:cNvPr>
          <p:cNvPicPr>
            <a:picLocks noChangeAspect="1"/>
          </p:cNvPicPr>
          <p:nvPr/>
        </p:nvPicPr>
        <p:blipFill>
          <a:blip r:embed="rId7"/>
          <a:stretch>
            <a:fillRect/>
          </a:stretch>
        </p:blipFill>
        <p:spPr>
          <a:xfrm>
            <a:off x="3877959" y="4409976"/>
            <a:ext cx="1838139" cy="631003"/>
          </a:xfrm>
          <a:prstGeom prst="rect">
            <a:avLst/>
          </a:prstGeom>
          <a:ln>
            <a:solidFill>
              <a:schemeClr val="bg1">
                <a:lumMod val="50000"/>
              </a:schemeClr>
            </a:solidFill>
          </a:ln>
        </p:spPr>
      </p:pic>
      <p:pic>
        <p:nvPicPr>
          <p:cNvPr id="18" name="图片 17">
            <a:extLst>
              <a:ext uri="{FF2B5EF4-FFF2-40B4-BE49-F238E27FC236}">
                <a16:creationId xmlns:a16="http://schemas.microsoft.com/office/drawing/2014/main" id="{50483C0D-C5A2-F086-CF5D-CFD167871D8D}"/>
              </a:ext>
            </a:extLst>
          </p:cNvPr>
          <p:cNvPicPr>
            <a:picLocks noChangeAspect="1"/>
          </p:cNvPicPr>
          <p:nvPr/>
        </p:nvPicPr>
        <p:blipFill>
          <a:blip r:embed="rId8"/>
          <a:stretch>
            <a:fillRect/>
          </a:stretch>
        </p:blipFill>
        <p:spPr>
          <a:xfrm>
            <a:off x="3889616" y="5451753"/>
            <a:ext cx="1733480" cy="548004"/>
          </a:xfrm>
          <a:prstGeom prst="rect">
            <a:avLst/>
          </a:prstGeom>
        </p:spPr>
      </p:pic>
      <p:cxnSp>
        <p:nvCxnSpPr>
          <p:cNvPr id="46" name="连接符: 肘形 45">
            <a:extLst>
              <a:ext uri="{FF2B5EF4-FFF2-40B4-BE49-F238E27FC236}">
                <a16:creationId xmlns:a16="http://schemas.microsoft.com/office/drawing/2014/main" id="{70BD6F04-277D-3B1B-8C4F-9DB37B0D7B8F}"/>
              </a:ext>
            </a:extLst>
          </p:cNvPr>
          <p:cNvCxnSpPr>
            <a:endCxn id="18" idx="1"/>
          </p:cNvCxnSpPr>
          <p:nvPr/>
        </p:nvCxnSpPr>
        <p:spPr>
          <a:xfrm rot="16200000" flipH="1">
            <a:off x="1284182" y="3120321"/>
            <a:ext cx="4183690" cy="1027178"/>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2" name="图片 51">
            <a:extLst>
              <a:ext uri="{FF2B5EF4-FFF2-40B4-BE49-F238E27FC236}">
                <a16:creationId xmlns:a16="http://schemas.microsoft.com/office/drawing/2014/main" id="{5BE3B41E-01A6-D293-0D73-8BC5D98AB745}"/>
              </a:ext>
            </a:extLst>
          </p:cNvPr>
          <p:cNvPicPr>
            <a:picLocks noChangeAspect="1"/>
          </p:cNvPicPr>
          <p:nvPr/>
        </p:nvPicPr>
        <p:blipFill>
          <a:blip r:embed="rId9"/>
          <a:stretch>
            <a:fillRect/>
          </a:stretch>
        </p:blipFill>
        <p:spPr>
          <a:xfrm>
            <a:off x="3896933" y="2059283"/>
            <a:ext cx="1742857" cy="866667"/>
          </a:xfrm>
          <a:prstGeom prst="rect">
            <a:avLst/>
          </a:prstGeom>
          <a:ln>
            <a:solidFill>
              <a:schemeClr val="bg1">
                <a:lumMod val="50000"/>
              </a:schemeClr>
            </a:solidFill>
          </a:ln>
        </p:spPr>
      </p:pic>
      <p:sp>
        <p:nvSpPr>
          <p:cNvPr id="3" name="等腰三角形 3">
            <a:extLst>
              <a:ext uri="{FF2B5EF4-FFF2-40B4-BE49-F238E27FC236}">
                <a16:creationId xmlns:a16="http://schemas.microsoft.com/office/drawing/2014/main" id="{6D8D5E97-76BF-4F32-2124-09D9B0ABAAE7}"/>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4B6DD499-C823-F403-35DE-F4C389CB5236}"/>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01980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27E7-5D17-089A-8F28-785CE75C2D5C}"/>
            </a:ext>
          </a:extLst>
        </p:cNvPr>
        <p:cNvGrpSpPr/>
        <p:nvPr/>
      </p:nvGrpSpPr>
      <p:grpSpPr>
        <a:xfrm>
          <a:off x="0" y="0"/>
          <a:ext cx="0" cy="0"/>
          <a:chOff x="0" y="0"/>
          <a:chExt cx="0" cy="0"/>
        </a:xfrm>
      </p:grpSpPr>
      <p:pic>
        <p:nvPicPr>
          <p:cNvPr id="2097166" name="图片 5">
            <a:extLst>
              <a:ext uri="{FF2B5EF4-FFF2-40B4-BE49-F238E27FC236}">
                <a16:creationId xmlns:a16="http://schemas.microsoft.com/office/drawing/2014/main" id="{2924894F-1F25-CF25-9384-7BFA4570DACB}"/>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65B2CBDD-579D-A84B-649C-DCC18F1AC9D7}"/>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06FD261F-BE0D-EB79-AC9D-5A41B73956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CE919848-C892-C425-B64D-68DAFBBDBC09}"/>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F93BA0E6-AD3E-8D67-935D-466051CDBF6B}"/>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53108DDD-EAAA-8B7E-C3E9-2480879743AA}"/>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6DC60296-EDA9-07DB-489D-D11024402CB1}"/>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hlinkClick r:id="rId4"/>
            <a:extLst>
              <a:ext uri="{FF2B5EF4-FFF2-40B4-BE49-F238E27FC236}">
                <a16:creationId xmlns:a16="http://schemas.microsoft.com/office/drawing/2014/main" id="{79412CA3-C6D7-D259-0E52-2FB7240D3472}"/>
              </a:ext>
            </a:extLst>
          </p:cNvPr>
          <p:cNvSpPr txBox="1"/>
          <p:nvPr/>
        </p:nvSpPr>
        <p:spPr>
          <a:xfrm>
            <a:off x="6226538" y="1080776"/>
            <a:ext cx="5259203"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重分类功能：</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6342688B-FB57-94EA-BEEB-0C35ACB9539A}"/>
              </a:ext>
            </a:extLst>
          </p:cNvPr>
          <p:cNvPicPr>
            <a:picLocks noChangeAspect="1"/>
          </p:cNvPicPr>
          <p:nvPr/>
        </p:nvPicPr>
        <p:blipFill>
          <a:blip r:embed="rId5"/>
          <a:stretch>
            <a:fillRect/>
          </a:stretch>
        </p:blipFill>
        <p:spPr>
          <a:xfrm>
            <a:off x="322882" y="975152"/>
            <a:ext cx="5051418" cy="5798033"/>
          </a:xfrm>
          <a:prstGeom prst="rect">
            <a:avLst/>
          </a:prstGeom>
        </p:spPr>
      </p:pic>
      <p:sp>
        <p:nvSpPr>
          <p:cNvPr id="11" name="文本框 10">
            <a:hlinkClick r:id="rId4"/>
            <a:extLst>
              <a:ext uri="{FF2B5EF4-FFF2-40B4-BE49-F238E27FC236}">
                <a16:creationId xmlns:a16="http://schemas.microsoft.com/office/drawing/2014/main" id="{0B84ECB7-89E6-C691-064B-FC27D19E260E}"/>
              </a:ext>
            </a:extLst>
          </p:cNvPr>
          <p:cNvSpPr txBox="1"/>
          <p:nvPr/>
        </p:nvSpPr>
        <p:spPr>
          <a:xfrm>
            <a:off x="2848591" y="1431214"/>
            <a:ext cx="3116873" cy="377860"/>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导入的</a:t>
            </a:r>
            <a:r>
              <a:rPr kumimoji="0" lang="en-US"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2015.shp</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地块数据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6" name="文本框 15">
            <a:hlinkClick r:id="rId4"/>
            <a:extLst>
              <a:ext uri="{FF2B5EF4-FFF2-40B4-BE49-F238E27FC236}">
                <a16:creationId xmlns:a16="http://schemas.microsoft.com/office/drawing/2014/main" id="{FADFBF1C-2B86-5DCE-5E9F-B7DDCFD107AC}"/>
              </a:ext>
            </a:extLst>
          </p:cNvPr>
          <p:cNvSpPr txBox="1"/>
          <p:nvPr/>
        </p:nvSpPr>
        <p:spPr>
          <a:xfrm>
            <a:off x="3815863" y="2142362"/>
            <a:ext cx="3116873" cy="679545"/>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重分类后土地利用类型的总数量，以及重分类后的字段名</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文本框 16">
            <a:hlinkClick r:id="rId4"/>
            <a:extLst>
              <a:ext uri="{FF2B5EF4-FFF2-40B4-BE49-F238E27FC236}">
                <a16:creationId xmlns:a16="http://schemas.microsoft.com/office/drawing/2014/main" id="{38604D48-8AA1-8798-AD08-88CB75EB6D7D}"/>
              </a:ext>
            </a:extLst>
          </p:cNvPr>
          <p:cNvSpPr txBox="1"/>
          <p:nvPr/>
        </p:nvSpPr>
        <p:spPr>
          <a:xfrm>
            <a:off x="3815862" y="3609108"/>
            <a:ext cx="3116873" cy="98732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根据需求将原有用地类型进行</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0~N-1</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数字编码（</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-1</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表示该地类不参与变化模拟，非必要）</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F1AB38D8-873B-7BF9-AF04-EC780F1382B3}"/>
              </a:ext>
            </a:extLst>
          </p:cNvPr>
          <p:cNvPicPr>
            <a:picLocks noChangeAspect="1"/>
          </p:cNvPicPr>
          <p:nvPr/>
        </p:nvPicPr>
        <p:blipFill>
          <a:blip r:embed="rId6"/>
          <a:stretch>
            <a:fillRect/>
          </a:stretch>
        </p:blipFill>
        <p:spPr>
          <a:xfrm>
            <a:off x="7262282" y="1809074"/>
            <a:ext cx="3690014" cy="3753453"/>
          </a:xfrm>
          <a:prstGeom prst="rect">
            <a:avLst/>
          </a:prstGeom>
        </p:spPr>
      </p:pic>
      <p:sp>
        <p:nvSpPr>
          <p:cNvPr id="21" name="文本框 20">
            <a:hlinkClick r:id="rId4"/>
            <a:extLst>
              <a:ext uri="{FF2B5EF4-FFF2-40B4-BE49-F238E27FC236}">
                <a16:creationId xmlns:a16="http://schemas.microsoft.com/office/drawing/2014/main" id="{67CEDF4B-2ACA-57FA-960C-1BBA9F036438}"/>
              </a:ext>
            </a:extLst>
          </p:cNvPr>
          <p:cNvSpPr txBox="1"/>
          <p:nvPr/>
        </p:nvSpPr>
        <p:spPr>
          <a:xfrm>
            <a:off x="7404641" y="5648665"/>
            <a:ext cx="3116873"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latin typeface="Times New Roman" panose="02020603050405020304" pitchFamily="18" charset="0"/>
                <a:ea typeface="华文中宋" panose="02010600040101010101" pitchFamily="2" charset="-122"/>
                <a:cs typeface="Times New Roman" panose="02020603050405020304" pitchFamily="18" charset="0"/>
              </a:rPr>
              <a:t>重分类后输出结果数据的属性表</a:t>
            </a:r>
            <a:endParaRPr kumimoji="0" lang="en-GB" altLang="zh-CN" sz="16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91586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0A77-27B9-DAEE-1369-874FF053F2F1}"/>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A7847324-610A-D44F-C15D-C70207D88241}"/>
              </a:ext>
            </a:extLst>
          </p:cNvPr>
          <p:cNvPicPr>
            <a:picLocks noChangeAspect="1"/>
          </p:cNvPicPr>
          <p:nvPr/>
        </p:nvPicPr>
        <p:blipFill>
          <a:blip r:embed="rId3"/>
          <a:stretch>
            <a:fillRect/>
          </a:stretch>
        </p:blipFill>
        <p:spPr>
          <a:xfrm>
            <a:off x="174474" y="1037680"/>
            <a:ext cx="6623681" cy="5554018"/>
          </a:xfrm>
          <a:prstGeom prst="rect">
            <a:avLst/>
          </a:prstGeom>
        </p:spPr>
      </p:pic>
      <p:pic>
        <p:nvPicPr>
          <p:cNvPr id="2097166" name="图片 5">
            <a:extLst>
              <a:ext uri="{FF2B5EF4-FFF2-40B4-BE49-F238E27FC236}">
                <a16:creationId xmlns:a16="http://schemas.microsoft.com/office/drawing/2014/main" id="{E6826DA6-4552-1DDE-1B49-85F429C73BA6}"/>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992EE86E-5A17-495D-FACE-D435C26BC11A}"/>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964C0B49-AFCC-047E-7A85-6BC0FEB7EE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C78CDE94-0FB0-0A5C-B1EA-C276F3078395}"/>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90422F5E-3A80-22C5-0D97-76A9D00EBB4C}"/>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B433F2D3-8AE4-318F-AC21-502959E65A88}"/>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F1705CC8-9890-959E-B9C0-D1456CB404D4}"/>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hlinkClick r:id="rId5"/>
            <a:extLst>
              <a:ext uri="{FF2B5EF4-FFF2-40B4-BE49-F238E27FC236}">
                <a16:creationId xmlns:a16="http://schemas.microsoft.com/office/drawing/2014/main" id="{2D80EE10-BF1F-AE3B-7096-96AD4DD4C2B4}"/>
              </a:ext>
            </a:extLst>
          </p:cNvPr>
          <p:cNvSpPr txBox="1"/>
          <p:nvPr/>
        </p:nvSpPr>
        <p:spPr>
          <a:xfrm>
            <a:off x="6226538" y="1080776"/>
            <a:ext cx="5259203"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动态地块分裂功能：</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1" name="文本框 10">
            <a:hlinkClick r:id="rId5"/>
            <a:extLst>
              <a:ext uri="{FF2B5EF4-FFF2-40B4-BE49-F238E27FC236}">
                <a16:creationId xmlns:a16="http://schemas.microsoft.com/office/drawing/2014/main" id="{1F5CAA8A-181B-6591-9A59-2F41908A00F4}"/>
              </a:ext>
            </a:extLst>
          </p:cNvPr>
          <p:cNvSpPr txBox="1"/>
          <p:nvPr/>
        </p:nvSpPr>
        <p:spPr>
          <a:xfrm>
            <a:off x="3748573" y="1747751"/>
            <a:ext cx="3379128"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导入的</a:t>
            </a:r>
            <a:r>
              <a:rPr kumimoji="0" lang="en-US"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2015</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重分类后的</a:t>
            </a:r>
            <a:r>
              <a:rPr kumimoji="0" lang="en-US" altLang="zh-CN" sz="1600" i="0" u="none" strike="noStrike" kern="1200" cap="none" spc="0" normalizeH="0" baseline="0" noProof="0" dirty="0" err="1">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shp</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6" name="文本框 15">
            <a:hlinkClick r:id="rId5"/>
            <a:extLst>
              <a:ext uri="{FF2B5EF4-FFF2-40B4-BE49-F238E27FC236}">
                <a16:creationId xmlns:a16="http://schemas.microsoft.com/office/drawing/2014/main" id="{E079C7F5-EEB7-AC14-47B3-F2BCDA3AC393}"/>
              </a:ext>
            </a:extLst>
          </p:cNvPr>
          <p:cNvSpPr txBox="1"/>
          <p:nvPr/>
        </p:nvSpPr>
        <p:spPr>
          <a:xfrm>
            <a:off x="3815863" y="2142362"/>
            <a:ext cx="3116873" cy="679545"/>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重分类后土地利用类型的总数量，以及重分类后的字段名</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文本框 16">
            <a:hlinkClick r:id="rId5"/>
            <a:extLst>
              <a:ext uri="{FF2B5EF4-FFF2-40B4-BE49-F238E27FC236}">
                <a16:creationId xmlns:a16="http://schemas.microsoft.com/office/drawing/2014/main" id="{8CD3ED5E-BA7C-A8BB-BEBF-640B0D0137ED}"/>
              </a:ext>
            </a:extLst>
          </p:cNvPr>
          <p:cNvSpPr txBox="1"/>
          <p:nvPr/>
        </p:nvSpPr>
        <p:spPr>
          <a:xfrm>
            <a:off x="3815862" y="3609108"/>
            <a:ext cx="3116873" cy="98732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根据需求将原有用地类型进行</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0~N-1</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数字编码（</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-1</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表示该地类不参与变化模拟，非必要）</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B6276148-5035-F31D-C1EC-91F60B46BBF2}"/>
              </a:ext>
            </a:extLst>
          </p:cNvPr>
          <p:cNvPicPr>
            <a:picLocks noChangeAspect="1"/>
          </p:cNvPicPr>
          <p:nvPr/>
        </p:nvPicPr>
        <p:blipFill>
          <a:blip r:embed="rId6"/>
          <a:stretch>
            <a:fillRect/>
          </a:stretch>
        </p:blipFill>
        <p:spPr>
          <a:xfrm>
            <a:off x="7262282" y="1809074"/>
            <a:ext cx="3690014" cy="3753453"/>
          </a:xfrm>
          <a:prstGeom prst="rect">
            <a:avLst/>
          </a:prstGeom>
        </p:spPr>
      </p:pic>
      <p:sp>
        <p:nvSpPr>
          <p:cNvPr id="21" name="文本框 20">
            <a:hlinkClick r:id="rId5"/>
            <a:extLst>
              <a:ext uri="{FF2B5EF4-FFF2-40B4-BE49-F238E27FC236}">
                <a16:creationId xmlns:a16="http://schemas.microsoft.com/office/drawing/2014/main" id="{9C490030-6ABD-280F-5C2F-4BDB5596407D}"/>
              </a:ext>
            </a:extLst>
          </p:cNvPr>
          <p:cNvSpPr txBox="1"/>
          <p:nvPr/>
        </p:nvSpPr>
        <p:spPr>
          <a:xfrm>
            <a:off x="7404641" y="5648665"/>
            <a:ext cx="3116873"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latin typeface="Times New Roman" panose="02020603050405020304" pitchFamily="18" charset="0"/>
                <a:ea typeface="华文中宋" panose="02010600040101010101" pitchFamily="2" charset="-122"/>
                <a:cs typeface="Times New Roman" panose="02020603050405020304" pitchFamily="18" charset="0"/>
              </a:rPr>
              <a:t>重分类后输出结果数据的属性表</a:t>
            </a:r>
            <a:endParaRPr kumimoji="0" lang="en-GB" altLang="zh-CN" sz="16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012963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87E6-3513-8F73-E474-FD8B71C14CB6}"/>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192F6759-039C-827A-765F-43DCE1162587}"/>
              </a:ext>
            </a:extLst>
          </p:cNvPr>
          <p:cNvPicPr>
            <a:picLocks noChangeAspect="1"/>
          </p:cNvPicPr>
          <p:nvPr/>
        </p:nvPicPr>
        <p:blipFill>
          <a:blip r:embed="rId3"/>
          <a:stretch>
            <a:fillRect/>
          </a:stretch>
        </p:blipFill>
        <p:spPr>
          <a:xfrm>
            <a:off x="153531" y="1691684"/>
            <a:ext cx="5003300" cy="4081159"/>
          </a:xfrm>
          <a:prstGeom prst="rect">
            <a:avLst/>
          </a:prstGeom>
        </p:spPr>
      </p:pic>
      <p:pic>
        <p:nvPicPr>
          <p:cNvPr id="2097166" name="图片 5">
            <a:extLst>
              <a:ext uri="{FF2B5EF4-FFF2-40B4-BE49-F238E27FC236}">
                <a16:creationId xmlns:a16="http://schemas.microsoft.com/office/drawing/2014/main" id="{1DA4DB0B-2704-0683-A448-AC507BF94897}"/>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C0B6D46C-EBDE-CE0F-FCEA-DC44346E61C0}"/>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6B281690-CBA3-60E7-80B1-E175CAAC3F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A65FABB7-0D60-9BCD-0339-D3DBCFCDC29F}"/>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FD8785ED-DA07-83D7-3564-0F841BC3E4A4}"/>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A5B013FF-483A-B032-54C8-FFF564C014D6}"/>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8524BB75-68EE-F976-7F08-7DFAB10F2981}"/>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hlinkClick r:id="rId5"/>
            <a:extLst>
              <a:ext uri="{FF2B5EF4-FFF2-40B4-BE49-F238E27FC236}">
                <a16:creationId xmlns:a16="http://schemas.microsoft.com/office/drawing/2014/main" id="{B2F0DB6E-422C-1B8B-8703-105330CCD007}"/>
              </a:ext>
            </a:extLst>
          </p:cNvPr>
          <p:cNvSpPr txBox="1"/>
          <p:nvPr/>
        </p:nvSpPr>
        <p:spPr>
          <a:xfrm>
            <a:off x="6226538" y="1080776"/>
            <a:ext cx="5259203"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地块匹配功能：</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1" name="文本框 10">
            <a:hlinkClick r:id="rId5"/>
            <a:extLst>
              <a:ext uri="{FF2B5EF4-FFF2-40B4-BE49-F238E27FC236}">
                <a16:creationId xmlns:a16="http://schemas.microsoft.com/office/drawing/2014/main" id="{4AAD17A6-2841-C77B-FF8E-15CA3AE47963}"/>
              </a:ext>
            </a:extLst>
          </p:cNvPr>
          <p:cNvSpPr txBox="1"/>
          <p:nvPr/>
        </p:nvSpPr>
        <p:spPr>
          <a:xfrm>
            <a:off x="3131299" y="2237654"/>
            <a:ext cx="3379128" cy="679545"/>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导入的两个年份进行</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地块分裂后的</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的</a:t>
            </a:r>
            <a:r>
              <a:rPr kumimoji="0" lang="en-US" altLang="zh-CN" sz="1600" i="0" u="none" strike="noStrike" kern="1200" cap="none" spc="0" normalizeH="0" baseline="0" noProof="0" dirty="0" err="1">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shp</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6" name="文本框 15">
            <a:hlinkClick r:id="rId5"/>
            <a:extLst>
              <a:ext uri="{FF2B5EF4-FFF2-40B4-BE49-F238E27FC236}">
                <a16:creationId xmlns:a16="http://schemas.microsoft.com/office/drawing/2014/main" id="{FE1D1EA3-6EB2-F1D0-672D-283E0EE31EED}"/>
              </a:ext>
            </a:extLst>
          </p:cNvPr>
          <p:cNvSpPr txBox="1"/>
          <p:nvPr/>
        </p:nvSpPr>
        <p:spPr>
          <a:xfrm>
            <a:off x="816981" y="2943092"/>
            <a:ext cx="3116873"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选择对应的用地类型字段名</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1" name="文本框 20">
            <a:hlinkClick r:id="rId5"/>
            <a:extLst>
              <a:ext uri="{FF2B5EF4-FFF2-40B4-BE49-F238E27FC236}">
                <a16:creationId xmlns:a16="http://schemas.microsoft.com/office/drawing/2014/main" id="{B1113E14-484C-59D0-A46B-949AF48D0CD4}"/>
              </a:ext>
            </a:extLst>
          </p:cNvPr>
          <p:cNvSpPr txBox="1"/>
          <p:nvPr/>
        </p:nvSpPr>
        <p:spPr>
          <a:xfrm>
            <a:off x="6510427" y="6376776"/>
            <a:ext cx="4251204"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latin typeface="Times New Roman" panose="02020603050405020304" pitchFamily="18" charset="0"/>
                <a:ea typeface="华文中宋" panose="02010600040101010101" pitchFamily="2" charset="-122"/>
                <a:cs typeface="Times New Roman" panose="02020603050405020304" pitchFamily="18" charset="0"/>
              </a:rPr>
              <a:t>地块匹配后输出结果数据的属性表与示例数据</a:t>
            </a:r>
            <a:endParaRPr kumimoji="0" lang="en-GB" altLang="zh-CN" sz="160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A1D39030-9988-0A65-2757-852C27A2A58C}"/>
              </a:ext>
            </a:extLst>
          </p:cNvPr>
          <p:cNvPicPr>
            <a:picLocks noChangeAspect="1"/>
          </p:cNvPicPr>
          <p:nvPr/>
        </p:nvPicPr>
        <p:blipFill>
          <a:blip r:embed="rId6"/>
          <a:stretch>
            <a:fillRect/>
          </a:stretch>
        </p:blipFill>
        <p:spPr>
          <a:xfrm>
            <a:off x="5578955" y="4129063"/>
            <a:ext cx="1470498" cy="2150839"/>
          </a:xfrm>
          <a:prstGeom prst="rect">
            <a:avLst/>
          </a:prstGeom>
        </p:spPr>
      </p:pic>
      <p:pic>
        <p:nvPicPr>
          <p:cNvPr id="15" name="图片 14">
            <a:extLst>
              <a:ext uri="{FF2B5EF4-FFF2-40B4-BE49-F238E27FC236}">
                <a16:creationId xmlns:a16="http://schemas.microsoft.com/office/drawing/2014/main" id="{09F53D11-E696-A3C9-9D30-D4B832894D84}"/>
              </a:ext>
            </a:extLst>
          </p:cNvPr>
          <p:cNvPicPr>
            <a:picLocks noChangeAspect="1"/>
          </p:cNvPicPr>
          <p:nvPr/>
        </p:nvPicPr>
        <p:blipFill>
          <a:blip r:embed="rId7"/>
          <a:stretch>
            <a:fillRect/>
          </a:stretch>
        </p:blipFill>
        <p:spPr>
          <a:xfrm>
            <a:off x="5556206" y="1457802"/>
            <a:ext cx="6423662" cy="2594813"/>
          </a:xfrm>
          <a:prstGeom prst="rect">
            <a:avLst/>
          </a:prstGeom>
        </p:spPr>
      </p:pic>
    </p:spTree>
    <p:extLst>
      <p:ext uri="{BB962C8B-B14F-4D97-AF65-F5344CB8AC3E}">
        <p14:creationId xmlns:p14="http://schemas.microsoft.com/office/powerpoint/2010/main" val="3351193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6CB2-0BED-3E09-71ED-474838067647}"/>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618E73D3-1A37-821F-5271-04DB69E3D743}"/>
              </a:ext>
            </a:extLst>
          </p:cNvPr>
          <p:cNvPicPr>
            <a:picLocks noChangeAspect="1"/>
          </p:cNvPicPr>
          <p:nvPr/>
        </p:nvPicPr>
        <p:blipFill>
          <a:blip r:embed="rId3"/>
          <a:stretch>
            <a:fillRect/>
          </a:stretch>
        </p:blipFill>
        <p:spPr>
          <a:xfrm>
            <a:off x="554477" y="1020799"/>
            <a:ext cx="7252135" cy="5772554"/>
          </a:xfrm>
          <a:prstGeom prst="rect">
            <a:avLst/>
          </a:prstGeom>
        </p:spPr>
      </p:pic>
      <p:pic>
        <p:nvPicPr>
          <p:cNvPr id="2097166" name="图片 5">
            <a:extLst>
              <a:ext uri="{FF2B5EF4-FFF2-40B4-BE49-F238E27FC236}">
                <a16:creationId xmlns:a16="http://schemas.microsoft.com/office/drawing/2014/main" id="{13E3A4D4-3EAB-7E57-25C9-2F37ADB3CB06}"/>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11DA34D7-5465-D4FC-B468-81FFFFB4A7CA}"/>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4F5FD72A-BABD-86B4-E941-36970B0CB5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5C0FB05D-BB8F-2601-44CA-39B6FF3267E5}"/>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CAEA2D87-5424-C760-5A94-5EA4E412C8B6}"/>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7F32C6A5-983E-B340-745D-674D7BCADD3B}"/>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984DF791-095A-3DD3-2065-06D727DEB563}"/>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hlinkClick r:id="rId5"/>
            <a:extLst>
              <a:ext uri="{FF2B5EF4-FFF2-40B4-BE49-F238E27FC236}">
                <a16:creationId xmlns:a16="http://schemas.microsoft.com/office/drawing/2014/main" id="{71408160-AE7D-7B4F-D204-C5DBB5104608}"/>
              </a:ext>
            </a:extLst>
          </p:cNvPr>
          <p:cNvSpPr txBox="1"/>
          <p:nvPr/>
        </p:nvSpPr>
        <p:spPr>
          <a:xfrm>
            <a:off x="7281875" y="1084666"/>
            <a:ext cx="5259203"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计算总体发展概率：</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1" name="文本框 10">
            <a:hlinkClick r:id="rId5"/>
            <a:extLst>
              <a:ext uri="{FF2B5EF4-FFF2-40B4-BE49-F238E27FC236}">
                <a16:creationId xmlns:a16="http://schemas.microsoft.com/office/drawing/2014/main" id="{46427A91-BDA3-5AE7-7A14-505C8DF7E5CD}"/>
              </a:ext>
            </a:extLst>
          </p:cNvPr>
          <p:cNvSpPr txBox="1"/>
          <p:nvPr/>
        </p:nvSpPr>
        <p:spPr>
          <a:xfrm>
            <a:off x="1905613" y="3720830"/>
            <a:ext cx="2257825" cy="371255"/>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可使用默认设置的参数</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6" name="文本框 15">
            <a:hlinkClick r:id="rId5"/>
            <a:extLst>
              <a:ext uri="{FF2B5EF4-FFF2-40B4-BE49-F238E27FC236}">
                <a16:creationId xmlns:a16="http://schemas.microsoft.com/office/drawing/2014/main" id="{D2632D6E-B2EB-31FA-1B5E-08893C7B0158}"/>
              </a:ext>
            </a:extLst>
          </p:cNvPr>
          <p:cNvSpPr txBox="1"/>
          <p:nvPr/>
        </p:nvSpPr>
        <p:spPr>
          <a:xfrm>
            <a:off x="2074519" y="1273179"/>
            <a:ext cx="1933341"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导入驱动因子数据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9" name="文本框 8">
            <a:hlinkClick r:id="rId5"/>
            <a:extLst>
              <a:ext uri="{FF2B5EF4-FFF2-40B4-BE49-F238E27FC236}">
                <a16:creationId xmlns:a16="http://schemas.microsoft.com/office/drawing/2014/main" id="{C9094CB4-BFB4-F6C2-9252-EF7B2CE0BDE6}"/>
              </a:ext>
            </a:extLst>
          </p:cNvPr>
          <p:cNvSpPr txBox="1"/>
          <p:nvPr/>
        </p:nvSpPr>
        <p:spPr>
          <a:xfrm>
            <a:off x="2878947" y="5526453"/>
            <a:ext cx="3298117" cy="129509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表示各类驱动因子对某一地类变化的贡献度。</a:t>
            </a:r>
            <a:endParaRPr kumimoji="0" lang="en-US"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行表示</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0.1.2</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对应的地类</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列表示按顺序对应的每类驱动因子</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2" name="矩形 11">
            <a:extLst>
              <a:ext uri="{FF2B5EF4-FFF2-40B4-BE49-F238E27FC236}">
                <a16:creationId xmlns:a16="http://schemas.microsoft.com/office/drawing/2014/main" id="{E34EFD02-EB00-F44F-E4C4-3F82B4AD7B5F}"/>
              </a:ext>
            </a:extLst>
          </p:cNvPr>
          <p:cNvSpPr/>
          <p:nvPr/>
        </p:nvSpPr>
        <p:spPr>
          <a:xfrm>
            <a:off x="661481" y="5593404"/>
            <a:ext cx="2169268" cy="8560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hlinkClick r:id="rId5"/>
            <a:extLst>
              <a:ext uri="{FF2B5EF4-FFF2-40B4-BE49-F238E27FC236}">
                <a16:creationId xmlns:a16="http://schemas.microsoft.com/office/drawing/2014/main" id="{E230BD7F-1AF1-18FB-9F59-8305AD93CB78}"/>
              </a:ext>
            </a:extLst>
          </p:cNvPr>
          <p:cNvSpPr txBox="1"/>
          <p:nvPr/>
        </p:nvSpPr>
        <p:spPr>
          <a:xfrm>
            <a:off x="7742104" y="2984997"/>
            <a:ext cx="3298117" cy="98732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右</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侧显示发展为某一地类</a:t>
            </a:r>
            <a:r>
              <a:rPr kumimoji="0" lang="en-US" altLang="zh-CN" sz="1600" i="0" u="none" strike="noStrike" kern="1200" cap="none" spc="0" normalizeH="0" baseline="0" noProof="0" dirty="0" err="1">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的概率可视化动态效果图，颜色越红则表示概率值越大。</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4" name="文本框 13">
            <a:hlinkClick r:id="rId5"/>
            <a:extLst>
              <a:ext uri="{FF2B5EF4-FFF2-40B4-BE49-F238E27FC236}">
                <a16:creationId xmlns:a16="http://schemas.microsoft.com/office/drawing/2014/main" id="{D2433E6C-1213-1433-34F8-5D247171EA88}"/>
              </a:ext>
            </a:extLst>
          </p:cNvPr>
          <p:cNvSpPr txBox="1"/>
          <p:nvPr/>
        </p:nvSpPr>
        <p:spPr>
          <a:xfrm>
            <a:off x="7677595" y="1459063"/>
            <a:ext cx="3298117" cy="679545"/>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可点击下拉菜单查看发展为不同地类的概率分布</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303124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96F85-7C4F-2FCF-9C93-3FEB7F27D938}"/>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384CC700-1029-5DC5-1EFC-494FC1FE86C3}"/>
              </a:ext>
            </a:extLst>
          </p:cNvPr>
          <p:cNvPicPr>
            <a:picLocks noChangeAspect="1"/>
          </p:cNvPicPr>
          <p:nvPr/>
        </p:nvPicPr>
        <p:blipFill>
          <a:blip r:embed="rId3"/>
          <a:stretch>
            <a:fillRect/>
          </a:stretch>
        </p:blipFill>
        <p:spPr>
          <a:xfrm>
            <a:off x="148936" y="1506278"/>
            <a:ext cx="10327064" cy="5171613"/>
          </a:xfrm>
          <a:prstGeom prst="rect">
            <a:avLst/>
          </a:prstGeom>
        </p:spPr>
      </p:pic>
      <p:pic>
        <p:nvPicPr>
          <p:cNvPr id="2097166" name="图片 5">
            <a:extLst>
              <a:ext uri="{FF2B5EF4-FFF2-40B4-BE49-F238E27FC236}">
                <a16:creationId xmlns:a16="http://schemas.microsoft.com/office/drawing/2014/main" id="{DC532682-CB59-2D8C-4C65-23EA4919F5FE}"/>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BC995357-6B54-3AAC-CE29-98767E3AF180}"/>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F27FD943-A0A1-D5BC-F38D-7A139934FD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B4E60F6F-261D-D2CE-6D60-8AD896C6A281}"/>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D759A20A-E6E8-AEBE-AB75-230A320D5BE1}"/>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2DBA33F7-189F-9538-9857-3C11DC7779F8}"/>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41BED331-9FA1-C91E-B238-DF15BA6B6B3E}"/>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hlinkClick r:id="rId5"/>
            <a:extLst>
              <a:ext uri="{FF2B5EF4-FFF2-40B4-BE49-F238E27FC236}">
                <a16:creationId xmlns:a16="http://schemas.microsoft.com/office/drawing/2014/main" id="{A924C746-8EA7-E396-7A75-CE7EBD313B73}"/>
              </a:ext>
            </a:extLst>
          </p:cNvPr>
          <p:cNvSpPr txBox="1"/>
          <p:nvPr/>
        </p:nvSpPr>
        <p:spPr>
          <a:xfrm>
            <a:off x="148936" y="1039017"/>
            <a:ext cx="4151172"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土地利用模拟：</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1" name="文本框 10">
            <a:hlinkClick r:id="rId5"/>
            <a:extLst>
              <a:ext uri="{FF2B5EF4-FFF2-40B4-BE49-F238E27FC236}">
                <a16:creationId xmlns:a16="http://schemas.microsoft.com/office/drawing/2014/main" id="{ECB5B221-7266-DC84-29B9-7A67CE5AB55C}"/>
              </a:ext>
            </a:extLst>
          </p:cNvPr>
          <p:cNvSpPr txBox="1"/>
          <p:nvPr/>
        </p:nvSpPr>
        <p:spPr>
          <a:xfrm>
            <a:off x="4013840" y="3148503"/>
            <a:ext cx="2082160" cy="160236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土地利用需求量矩阵</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选择为</a:t>
            </a:r>
            <a:r>
              <a:rPr kumimoji="0" lang="en-US"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total</a:t>
            </a: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栏时可更改各地类的总量值，预测未来用地变化时会使用</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6" name="文本框 15">
            <a:hlinkClick r:id="rId5"/>
            <a:extLst>
              <a:ext uri="{FF2B5EF4-FFF2-40B4-BE49-F238E27FC236}">
                <a16:creationId xmlns:a16="http://schemas.microsoft.com/office/drawing/2014/main" id="{7C9980AF-ED23-B1A1-1201-54A1AACFFD91}"/>
              </a:ext>
            </a:extLst>
          </p:cNvPr>
          <p:cNvSpPr txBox="1"/>
          <p:nvPr/>
        </p:nvSpPr>
        <p:spPr>
          <a:xfrm>
            <a:off x="2745727" y="1671252"/>
            <a:ext cx="1933341"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导入</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PG</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文本框 12">
            <a:hlinkClick r:id="rId5"/>
            <a:extLst>
              <a:ext uri="{FF2B5EF4-FFF2-40B4-BE49-F238E27FC236}">
                <a16:creationId xmlns:a16="http://schemas.microsoft.com/office/drawing/2014/main" id="{8DD70F00-0629-4F8E-3446-330F308DDC39}"/>
              </a:ext>
            </a:extLst>
          </p:cNvPr>
          <p:cNvSpPr txBox="1"/>
          <p:nvPr/>
        </p:nvSpPr>
        <p:spPr>
          <a:xfrm>
            <a:off x="9784422" y="3330010"/>
            <a:ext cx="2258641" cy="129509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土地利用变化的规则矩阵，可手动修改以使用不同的变化情景，</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Eg:type0</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不向</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type2</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转换</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4" name="文本框 13">
            <a:hlinkClick r:id="rId5"/>
            <a:extLst>
              <a:ext uri="{FF2B5EF4-FFF2-40B4-BE49-F238E27FC236}">
                <a16:creationId xmlns:a16="http://schemas.microsoft.com/office/drawing/2014/main" id="{B02C8519-4E3E-B89C-6078-9FFBB30C9D74}"/>
              </a:ext>
            </a:extLst>
          </p:cNvPr>
          <p:cNvSpPr txBox="1"/>
          <p:nvPr/>
        </p:nvSpPr>
        <p:spPr>
          <a:xfrm>
            <a:off x="6556995" y="2232260"/>
            <a:ext cx="4339459"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模拟结果精度指标，主要关注</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FOM</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与</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Kappa</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值</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文本框 9">
            <a:hlinkClick r:id="rId5"/>
            <a:extLst>
              <a:ext uri="{FF2B5EF4-FFF2-40B4-BE49-F238E27FC236}">
                <a16:creationId xmlns:a16="http://schemas.microsoft.com/office/drawing/2014/main" id="{011DC5DF-EB36-CC6A-A598-2CAF285DE2EE}"/>
              </a:ext>
            </a:extLst>
          </p:cNvPr>
          <p:cNvSpPr txBox="1"/>
          <p:nvPr/>
        </p:nvSpPr>
        <p:spPr>
          <a:xfrm>
            <a:off x="3196767" y="2030152"/>
            <a:ext cx="2717650" cy="67903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领域效应参数，可保持默认</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迭代次数</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BF8437D0-593D-4CFA-1F8B-C107F75BC07E}"/>
              </a:ext>
            </a:extLst>
          </p:cNvPr>
          <p:cNvPicPr>
            <a:picLocks noChangeAspect="1"/>
          </p:cNvPicPr>
          <p:nvPr/>
        </p:nvPicPr>
        <p:blipFill>
          <a:blip r:embed="rId6"/>
          <a:stretch>
            <a:fillRect/>
          </a:stretch>
        </p:blipFill>
        <p:spPr>
          <a:xfrm>
            <a:off x="6050665" y="3347840"/>
            <a:ext cx="3779093" cy="1316314"/>
          </a:xfrm>
          <a:prstGeom prst="rect">
            <a:avLst/>
          </a:prstGeom>
        </p:spPr>
      </p:pic>
    </p:spTree>
    <p:extLst>
      <p:ext uri="{BB962C8B-B14F-4D97-AF65-F5344CB8AC3E}">
        <p14:creationId xmlns:p14="http://schemas.microsoft.com/office/powerpoint/2010/main" val="3397451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18D0-318B-F0D5-9306-0591C6EE026E}"/>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2DFCB1D1-F057-D1EF-E28B-C7A13DF5FDA7}"/>
              </a:ext>
            </a:extLst>
          </p:cNvPr>
          <p:cNvPicPr>
            <a:picLocks noChangeAspect="1"/>
          </p:cNvPicPr>
          <p:nvPr/>
        </p:nvPicPr>
        <p:blipFill>
          <a:blip r:embed="rId3"/>
          <a:stretch>
            <a:fillRect/>
          </a:stretch>
        </p:blipFill>
        <p:spPr>
          <a:xfrm>
            <a:off x="783829" y="1416044"/>
            <a:ext cx="5071108" cy="5299466"/>
          </a:xfrm>
          <a:prstGeom prst="rect">
            <a:avLst/>
          </a:prstGeom>
        </p:spPr>
      </p:pic>
      <p:pic>
        <p:nvPicPr>
          <p:cNvPr id="2097166" name="图片 5">
            <a:extLst>
              <a:ext uri="{FF2B5EF4-FFF2-40B4-BE49-F238E27FC236}">
                <a16:creationId xmlns:a16="http://schemas.microsoft.com/office/drawing/2014/main" id="{0C727865-942F-563B-008F-B3307F807EEC}"/>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1F3FEB67-49AD-C9B9-0BE2-F25782E1C950}"/>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6588BF84-72B4-17B1-0D2D-8CFFC7324D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D10509D5-A6F3-BDCB-692B-A5DDE300C25F}"/>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0F4C4FA9-0B4D-4010-EEF6-1A92B2413D43}"/>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1954032B-E45E-3166-15D9-6E9C714E7B1B}"/>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19968B96-21CD-2886-1F1A-FE72A4210915}"/>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hlinkClick r:id="rId5"/>
            <a:extLst>
              <a:ext uri="{FF2B5EF4-FFF2-40B4-BE49-F238E27FC236}">
                <a16:creationId xmlns:a16="http://schemas.microsoft.com/office/drawing/2014/main" id="{8899CD26-3B9C-FD47-2C36-A2DF23E75C6F}"/>
              </a:ext>
            </a:extLst>
          </p:cNvPr>
          <p:cNvSpPr txBox="1"/>
          <p:nvPr/>
        </p:nvSpPr>
        <p:spPr>
          <a:xfrm>
            <a:off x="533167" y="1039018"/>
            <a:ext cx="4151172"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预测未来用地的需求总量：</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6" name="文本框 15">
            <a:hlinkClick r:id="rId5"/>
            <a:extLst>
              <a:ext uri="{FF2B5EF4-FFF2-40B4-BE49-F238E27FC236}">
                <a16:creationId xmlns:a16="http://schemas.microsoft.com/office/drawing/2014/main" id="{11CE2087-BD1B-0FB9-CCB3-60CE182CF5DF}"/>
              </a:ext>
            </a:extLst>
          </p:cNvPr>
          <p:cNvSpPr txBox="1"/>
          <p:nvPr/>
        </p:nvSpPr>
        <p:spPr>
          <a:xfrm>
            <a:off x="3682876" y="2024825"/>
            <a:ext cx="2653124"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导入两期土地利用</a:t>
            </a:r>
            <a:r>
              <a:rPr lang="en-US" altLang="zh-CN" sz="16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shp</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文本框 12">
            <a:hlinkClick r:id="rId5"/>
            <a:extLst>
              <a:ext uri="{FF2B5EF4-FFF2-40B4-BE49-F238E27FC236}">
                <a16:creationId xmlns:a16="http://schemas.microsoft.com/office/drawing/2014/main" id="{01431501-B880-6AA2-F628-5A7DCD69468A}"/>
              </a:ext>
            </a:extLst>
          </p:cNvPr>
          <p:cNvSpPr txBox="1"/>
          <p:nvPr/>
        </p:nvSpPr>
        <p:spPr>
          <a:xfrm>
            <a:off x="3880117" y="4626902"/>
            <a:ext cx="3185016" cy="98732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土地利用变化的规则矩阵，可手动修改以使用不同的预测情景，</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Eg:type0</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不向</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type2</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转换</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4" name="文本框 13">
            <a:hlinkClick r:id="rId5"/>
            <a:extLst>
              <a:ext uri="{FF2B5EF4-FFF2-40B4-BE49-F238E27FC236}">
                <a16:creationId xmlns:a16="http://schemas.microsoft.com/office/drawing/2014/main" id="{D3DF1F87-E938-0C68-83D9-2D89F93E9E6B}"/>
              </a:ext>
            </a:extLst>
          </p:cNvPr>
          <p:cNvSpPr txBox="1"/>
          <p:nvPr/>
        </p:nvSpPr>
        <p:spPr>
          <a:xfrm>
            <a:off x="3682876" y="2513638"/>
            <a:ext cx="3009754" cy="371768"/>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设置对应的字段名与数据年份</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2" name="文本框 11">
            <a:hlinkClick r:id="rId5"/>
            <a:extLst>
              <a:ext uri="{FF2B5EF4-FFF2-40B4-BE49-F238E27FC236}">
                <a16:creationId xmlns:a16="http://schemas.microsoft.com/office/drawing/2014/main" id="{1DE98459-1E2C-FD29-E461-B838BCB8587A}"/>
              </a:ext>
            </a:extLst>
          </p:cNvPr>
          <p:cNvSpPr txBox="1"/>
          <p:nvPr/>
        </p:nvSpPr>
        <p:spPr>
          <a:xfrm>
            <a:off x="3682876" y="3781140"/>
            <a:ext cx="2172061" cy="679545"/>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会得到相同时间间隔的目标预测年份</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28638827-E6B2-6530-D47B-8534A1370E54}"/>
              </a:ext>
            </a:extLst>
          </p:cNvPr>
          <p:cNvPicPr>
            <a:picLocks noChangeAspect="1"/>
          </p:cNvPicPr>
          <p:nvPr/>
        </p:nvPicPr>
        <p:blipFill>
          <a:blip r:embed="rId6"/>
          <a:stretch>
            <a:fillRect/>
          </a:stretch>
        </p:blipFill>
        <p:spPr>
          <a:xfrm>
            <a:off x="6548623" y="1854155"/>
            <a:ext cx="5372847" cy="888147"/>
          </a:xfrm>
          <a:prstGeom prst="rect">
            <a:avLst/>
          </a:prstGeom>
        </p:spPr>
      </p:pic>
      <p:pic>
        <p:nvPicPr>
          <p:cNvPr id="20" name="图片 19">
            <a:extLst>
              <a:ext uri="{FF2B5EF4-FFF2-40B4-BE49-F238E27FC236}">
                <a16:creationId xmlns:a16="http://schemas.microsoft.com/office/drawing/2014/main" id="{61782BC8-4330-8C96-DEA8-2E0864A76FE9}"/>
              </a:ext>
            </a:extLst>
          </p:cNvPr>
          <p:cNvPicPr>
            <a:picLocks noChangeAspect="1"/>
          </p:cNvPicPr>
          <p:nvPr/>
        </p:nvPicPr>
        <p:blipFill>
          <a:blip r:embed="rId7"/>
          <a:stretch>
            <a:fillRect/>
          </a:stretch>
        </p:blipFill>
        <p:spPr>
          <a:xfrm>
            <a:off x="6841568" y="3580494"/>
            <a:ext cx="5079902" cy="1926600"/>
          </a:xfrm>
          <a:prstGeom prst="rect">
            <a:avLst/>
          </a:prstGeom>
        </p:spPr>
      </p:pic>
      <p:sp>
        <p:nvSpPr>
          <p:cNvPr id="21" name="矩形 20">
            <a:extLst>
              <a:ext uri="{FF2B5EF4-FFF2-40B4-BE49-F238E27FC236}">
                <a16:creationId xmlns:a16="http://schemas.microsoft.com/office/drawing/2014/main" id="{148E49AE-54CA-1DE2-1352-B35804083C61}"/>
              </a:ext>
            </a:extLst>
          </p:cNvPr>
          <p:cNvSpPr/>
          <p:nvPr/>
        </p:nvSpPr>
        <p:spPr>
          <a:xfrm>
            <a:off x="6781152" y="2368415"/>
            <a:ext cx="5079902" cy="36282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C215A7FD-CF4A-22EA-1185-982B69141098}"/>
              </a:ext>
            </a:extLst>
          </p:cNvPr>
          <p:cNvCxnSpPr/>
          <p:nvPr/>
        </p:nvCxnSpPr>
        <p:spPr>
          <a:xfrm flipH="1">
            <a:off x="10048672" y="2742302"/>
            <a:ext cx="223737" cy="12752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hlinkClick r:id="rId5"/>
            <a:extLst>
              <a:ext uri="{FF2B5EF4-FFF2-40B4-BE49-F238E27FC236}">
                <a16:creationId xmlns:a16="http://schemas.microsoft.com/office/drawing/2014/main" id="{3DC5C1DB-99A7-0A35-5034-A0D2D21EC872}"/>
              </a:ext>
            </a:extLst>
          </p:cNvPr>
          <p:cNvSpPr txBox="1"/>
          <p:nvPr/>
        </p:nvSpPr>
        <p:spPr>
          <a:xfrm>
            <a:off x="6973819" y="5507094"/>
            <a:ext cx="4947651" cy="98732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kumimoji="0" lang="zh-CN" altLang="en-US"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将所得预测结果</a:t>
            </a:r>
            <a:r>
              <a:rPr kumimoji="0" lang="en-US"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CSV</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数据表中的最后一行数据，分别与模拟模块中用地需求矩阵中的</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total</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栏相结合，计算得出预测年份的各地类总量值，手动填入绿色表格内</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256539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文本框 1"/>
          <p:cNvSpPr txBox="1"/>
          <p:nvPr/>
        </p:nvSpPr>
        <p:spPr>
          <a:xfrm>
            <a:off x="2984070" y="3479539"/>
            <a:ext cx="61695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000" b="1" dirty="0">
                <a:solidFill>
                  <a:prstClr val="black"/>
                </a:solidFill>
                <a:latin typeface="华文中宋" panose="02010600040101010101" pitchFamily="2" charset="-122"/>
                <a:ea typeface="华文中宋" panose="02010600040101010101" pitchFamily="2" charset="-122"/>
              </a:rPr>
              <a:t>绪论</a:t>
            </a:r>
            <a:endParaRPr kumimoji="0" lang="zh-CN" altLang="en-US" sz="40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grpSp>
        <p:nvGrpSpPr>
          <p:cNvPr id="77" name="组合 2"/>
          <p:cNvGrpSpPr/>
          <p:nvPr/>
        </p:nvGrpSpPr>
        <p:grpSpPr>
          <a:xfrm>
            <a:off x="5492856" y="2155226"/>
            <a:ext cx="1230343" cy="1048848"/>
            <a:chOff x="5555916" y="2155226"/>
            <a:chExt cx="1230343" cy="1048848"/>
          </a:xfrm>
        </p:grpSpPr>
        <p:sp>
          <p:nvSpPr>
            <p:cNvPr id="1048671" name="文本框 3"/>
            <p:cNvSpPr txBox="1"/>
            <p:nvPr/>
          </p:nvSpPr>
          <p:spPr>
            <a:xfrm>
              <a:off x="5703693" y="2155226"/>
              <a:ext cx="1082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01</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cxnSp>
          <p:nvCxnSpPr>
            <p:cNvPr id="3145741" name="直接连接符 4"/>
            <p:cNvCxnSpPr/>
            <p:nvPr/>
          </p:nvCxnSpPr>
          <p:spPr>
            <a:xfrm>
              <a:off x="5555916" y="3204074"/>
              <a:ext cx="1152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组合 5"/>
          <p:cNvGrpSpPr/>
          <p:nvPr/>
        </p:nvGrpSpPr>
        <p:grpSpPr>
          <a:xfrm>
            <a:off x="-6025" y="0"/>
            <a:ext cx="12251545" cy="1435261"/>
            <a:chOff x="-6025" y="0"/>
            <a:chExt cx="12251545" cy="1954833"/>
          </a:xfrm>
        </p:grpSpPr>
        <p:sp>
          <p:nvSpPr>
            <p:cNvPr id="1048672" name="Shape 28"/>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3" name="Shape 29"/>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4" name="Shape 30"/>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1048675" name="Shape 31"/>
          <p:cNvSpPr/>
          <p:nvPr/>
        </p:nvSpPr>
        <p:spPr>
          <a:xfrm>
            <a:off x="4754027" y="6231704"/>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6" name="Shape 32"/>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7" name="Shape 33"/>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097165" name="图片 12"/>
          <p:cNvPicPr>
            <a:picLocks noChangeAspect="1"/>
          </p:cNvPicPr>
          <p:nvPr/>
        </p:nvPicPr>
        <p:blipFill>
          <a:blip r:embed="rId3" cstate="print"/>
          <a:stretch>
            <a:fillRect/>
          </a:stretch>
        </p:blipFill>
        <p:spPr>
          <a:xfrm>
            <a:off x="10234856" y="0"/>
            <a:ext cx="1219202" cy="798578"/>
          </a:xfrm>
          <a:prstGeom prst="rect">
            <a:avLst/>
          </a:prstGeom>
        </p:spPr>
      </p:pic>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CD1D3C3-D491-48B9-A225-6D70B31177C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3</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0151-038D-52F6-7EC3-6736E64884B7}"/>
            </a:ext>
          </a:extLst>
        </p:cNvPr>
        <p:cNvGrpSpPr/>
        <p:nvPr/>
      </p:nvGrpSpPr>
      <p:grpSpPr>
        <a:xfrm>
          <a:off x="0" y="0"/>
          <a:ext cx="0" cy="0"/>
          <a:chOff x="0" y="0"/>
          <a:chExt cx="0" cy="0"/>
        </a:xfrm>
      </p:grpSpPr>
      <p:pic>
        <p:nvPicPr>
          <p:cNvPr id="2097166" name="图片 5">
            <a:extLst>
              <a:ext uri="{FF2B5EF4-FFF2-40B4-BE49-F238E27FC236}">
                <a16:creationId xmlns:a16="http://schemas.microsoft.com/office/drawing/2014/main" id="{000F7539-E736-10B3-B2FD-4DB0B6CE3495}"/>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DDCC4179-1634-CE13-5ECD-AC0EFECC0E62}"/>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AC32C678-6B46-C904-2F8F-D1580C6E9ED8}"/>
              </a:ext>
            </a:extLst>
          </p:cNvPr>
          <p:cNvSpPr>
            <a:spLocks noGrp="1"/>
          </p:cNvSpPr>
          <p:nvPr>
            <p:ph type="sldNum" sz="quarter" idx="12"/>
          </p:nvPr>
        </p:nvSpPr>
        <p:spPr>
          <a:xfrm>
            <a:off x="3352800" y="642221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F495FB16-B5CB-E507-3CAD-2EE2BB66F90A}"/>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77FAD2A9-EA4F-CB53-D337-731B75D9F632}"/>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660A7646-0296-277B-B00B-E2456716E24A}"/>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83E1D4D7-A545-90FB-D23E-6A7159E4ABB6}"/>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hlinkClick r:id="rId4"/>
            <a:extLst>
              <a:ext uri="{FF2B5EF4-FFF2-40B4-BE49-F238E27FC236}">
                <a16:creationId xmlns:a16="http://schemas.microsoft.com/office/drawing/2014/main" id="{77DF54C9-B2F4-0935-1029-66BF32D2F0FB}"/>
              </a:ext>
            </a:extLst>
          </p:cNvPr>
          <p:cNvSpPr txBox="1"/>
          <p:nvPr/>
        </p:nvSpPr>
        <p:spPr>
          <a:xfrm>
            <a:off x="533167" y="1039018"/>
            <a:ext cx="7229505"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不同预测情景下可参考的参数与转换矩阵设置：</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3" name="文本框 12">
            <a:hlinkClick r:id="rId4"/>
            <a:extLst>
              <a:ext uri="{FF2B5EF4-FFF2-40B4-BE49-F238E27FC236}">
                <a16:creationId xmlns:a16="http://schemas.microsoft.com/office/drawing/2014/main" id="{374F5935-098C-1E2B-916B-BF04515CB630}"/>
              </a:ext>
            </a:extLst>
          </p:cNvPr>
          <p:cNvSpPr txBox="1"/>
          <p:nvPr/>
        </p:nvSpPr>
        <p:spPr>
          <a:xfrm>
            <a:off x="723254" y="2921258"/>
            <a:ext cx="5003938" cy="987322"/>
          </a:xfrm>
          <a:prstGeom prst="rect">
            <a:avLst/>
          </a:prstGeom>
          <a:no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土地利用变化的规则矩阵，可手动修改以使用不同的预测情景，</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Eg:type0</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不向</a:t>
            </a:r>
            <a:r>
              <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type2</a:t>
            </a: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转换</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aphicFrame>
        <p:nvGraphicFramePr>
          <p:cNvPr id="7" name="表格 6">
            <a:extLst>
              <a:ext uri="{FF2B5EF4-FFF2-40B4-BE49-F238E27FC236}">
                <a16:creationId xmlns:a16="http://schemas.microsoft.com/office/drawing/2014/main" id="{EA8EABF6-EA52-F7A2-D7AA-D7B3D6BF27B7}"/>
              </a:ext>
            </a:extLst>
          </p:cNvPr>
          <p:cNvGraphicFramePr>
            <a:graphicFrameLocks noGrp="1"/>
          </p:cNvGraphicFramePr>
          <p:nvPr>
            <p:extLst>
              <p:ext uri="{D42A27DB-BD31-4B8C-83A1-F6EECF244321}">
                <p14:modId xmlns:p14="http://schemas.microsoft.com/office/powerpoint/2010/main" val="2361929519"/>
              </p:ext>
            </p:extLst>
          </p:nvPr>
        </p:nvGraphicFramePr>
        <p:xfrm>
          <a:off x="533167" y="1739240"/>
          <a:ext cx="5411470" cy="1031494"/>
        </p:xfrm>
        <a:graphic>
          <a:graphicData uri="http://schemas.openxmlformats.org/drawingml/2006/table">
            <a:tbl>
              <a:tblPr firstRow="1" firstCol="1" bandRow="1"/>
              <a:tblGrid>
                <a:gridCol w="944880">
                  <a:extLst>
                    <a:ext uri="{9D8B030D-6E8A-4147-A177-3AD203B41FA5}">
                      <a16:colId xmlns:a16="http://schemas.microsoft.com/office/drawing/2014/main" val="845027549"/>
                    </a:ext>
                  </a:extLst>
                </a:gridCol>
                <a:gridCol w="664845">
                  <a:extLst>
                    <a:ext uri="{9D8B030D-6E8A-4147-A177-3AD203B41FA5}">
                      <a16:colId xmlns:a16="http://schemas.microsoft.com/office/drawing/2014/main" val="1390705023"/>
                    </a:ext>
                  </a:extLst>
                </a:gridCol>
                <a:gridCol w="750570">
                  <a:extLst>
                    <a:ext uri="{9D8B030D-6E8A-4147-A177-3AD203B41FA5}">
                      <a16:colId xmlns:a16="http://schemas.microsoft.com/office/drawing/2014/main" val="2152159635"/>
                    </a:ext>
                  </a:extLst>
                </a:gridCol>
                <a:gridCol w="766445">
                  <a:extLst>
                    <a:ext uri="{9D8B030D-6E8A-4147-A177-3AD203B41FA5}">
                      <a16:colId xmlns:a16="http://schemas.microsoft.com/office/drawing/2014/main" val="1524847291"/>
                    </a:ext>
                  </a:extLst>
                </a:gridCol>
                <a:gridCol w="774065">
                  <a:extLst>
                    <a:ext uri="{9D8B030D-6E8A-4147-A177-3AD203B41FA5}">
                      <a16:colId xmlns:a16="http://schemas.microsoft.com/office/drawing/2014/main" val="4136633311"/>
                    </a:ext>
                  </a:extLst>
                </a:gridCol>
                <a:gridCol w="751205">
                  <a:extLst>
                    <a:ext uri="{9D8B030D-6E8A-4147-A177-3AD203B41FA5}">
                      <a16:colId xmlns:a16="http://schemas.microsoft.com/office/drawing/2014/main" val="2821511498"/>
                    </a:ext>
                  </a:extLst>
                </a:gridCol>
                <a:gridCol w="759460">
                  <a:extLst>
                    <a:ext uri="{9D8B030D-6E8A-4147-A177-3AD203B41FA5}">
                      <a16:colId xmlns:a16="http://schemas.microsoft.com/office/drawing/2014/main" val="2459366912"/>
                    </a:ext>
                  </a:extLst>
                </a:gridCol>
              </a:tblGrid>
              <a:tr h="307975">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land use types</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Cropland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Forest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Grassland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Waterbody</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Urban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2000"/>
                        </a:lnSpc>
                        <a:buNone/>
                      </a:pPr>
                      <a:r>
                        <a:rPr lang="en-US" sz="12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Unused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2044396"/>
                  </a:ext>
                </a:extLst>
              </a:tr>
              <a:tr h="314325">
                <a:tc>
                  <a:txBody>
                    <a:bodyPr/>
                    <a:lstStyle/>
                    <a:p>
                      <a:pPr indent="127000" algn="ctr">
                        <a:lnSpc>
                          <a:spcPct val="150000"/>
                        </a:lnSpc>
                        <a:buNone/>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Domain weight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0.2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0.1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500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0.1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8860115"/>
                  </a:ext>
                </a:extLst>
              </a:tr>
            </a:tbl>
          </a:graphicData>
        </a:graphic>
      </p:graphicFrame>
      <p:sp>
        <p:nvSpPr>
          <p:cNvPr id="15" name="文本框 14">
            <a:extLst>
              <a:ext uri="{FF2B5EF4-FFF2-40B4-BE49-F238E27FC236}">
                <a16:creationId xmlns:a16="http://schemas.microsoft.com/office/drawing/2014/main" id="{4BCA86DD-ED97-BCE8-0359-B6BCA7E96000}"/>
              </a:ext>
            </a:extLst>
          </p:cNvPr>
          <p:cNvSpPr txBox="1"/>
          <p:nvPr/>
        </p:nvSpPr>
        <p:spPr>
          <a:xfrm>
            <a:off x="2374356" y="1434846"/>
            <a:ext cx="1729092" cy="276999"/>
          </a:xfrm>
          <a:prstGeom prst="rect">
            <a:avLst/>
          </a:prstGeom>
          <a:noFill/>
        </p:spPr>
        <p:txBody>
          <a:bodyPr wrap="square">
            <a:spAutoFit/>
          </a:bodyPr>
          <a:lstStyle/>
          <a:p>
            <a:r>
              <a:rPr lang="en-US" altLang="zh-CN" sz="1200" dirty="0">
                <a:effectLst/>
                <a:latin typeface="Times New Roman" panose="02020603050405020304" pitchFamily="18" charset="0"/>
                <a:ea typeface="宋体" panose="02010600030101010101" pitchFamily="2" charset="-122"/>
              </a:rPr>
              <a:t>Domain weight settings</a:t>
            </a:r>
            <a:endParaRPr lang="zh-CN" altLang="en-US" dirty="0"/>
          </a:p>
        </p:txBody>
      </p:sp>
      <p:graphicFrame>
        <p:nvGraphicFramePr>
          <p:cNvPr id="17" name="表格 16">
            <a:extLst>
              <a:ext uri="{FF2B5EF4-FFF2-40B4-BE49-F238E27FC236}">
                <a16:creationId xmlns:a16="http://schemas.microsoft.com/office/drawing/2014/main" id="{FA395591-3809-2828-5BF1-D1223401BBEE}"/>
              </a:ext>
            </a:extLst>
          </p:cNvPr>
          <p:cNvGraphicFramePr>
            <a:graphicFrameLocks noGrp="1"/>
          </p:cNvGraphicFramePr>
          <p:nvPr>
            <p:extLst>
              <p:ext uri="{D42A27DB-BD31-4B8C-83A1-F6EECF244321}">
                <p14:modId xmlns:p14="http://schemas.microsoft.com/office/powerpoint/2010/main" val="268330731"/>
              </p:ext>
            </p:extLst>
          </p:nvPr>
        </p:nvGraphicFramePr>
        <p:xfrm>
          <a:off x="533167" y="4152486"/>
          <a:ext cx="5164035" cy="2541335"/>
        </p:xfrm>
        <a:graphic>
          <a:graphicData uri="http://schemas.openxmlformats.org/drawingml/2006/table">
            <a:tbl>
              <a:tblPr firstRow="1" firstCol="1" bandRow="1"/>
              <a:tblGrid>
                <a:gridCol w="1069022">
                  <a:extLst>
                    <a:ext uri="{9D8B030D-6E8A-4147-A177-3AD203B41FA5}">
                      <a16:colId xmlns:a16="http://schemas.microsoft.com/office/drawing/2014/main" val="4269455995"/>
                    </a:ext>
                  </a:extLst>
                </a:gridCol>
                <a:gridCol w="707973">
                  <a:extLst>
                    <a:ext uri="{9D8B030D-6E8A-4147-A177-3AD203B41FA5}">
                      <a16:colId xmlns:a16="http://schemas.microsoft.com/office/drawing/2014/main" val="1260053141"/>
                    </a:ext>
                  </a:extLst>
                </a:gridCol>
                <a:gridCol w="639629">
                  <a:extLst>
                    <a:ext uri="{9D8B030D-6E8A-4147-A177-3AD203B41FA5}">
                      <a16:colId xmlns:a16="http://schemas.microsoft.com/office/drawing/2014/main" val="713427641"/>
                    </a:ext>
                  </a:extLst>
                </a:gridCol>
                <a:gridCol w="636613">
                  <a:extLst>
                    <a:ext uri="{9D8B030D-6E8A-4147-A177-3AD203B41FA5}">
                      <a16:colId xmlns:a16="http://schemas.microsoft.com/office/drawing/2014/main" val="3922368101"/>
                    </a:ext>
                  </a:extLst>
                </a:gridCol>
                <a:gridCol w="676867">
                  <a:extLst>
                    <a:ext uri="{9D8B030D-6E8A-4147-A177-3AD203B41FA5}">
                      <a16:colId xmlns:a16="http://schemas.microsoft.com/office/drawing/2014/main" val="1335431492"/>
                    </a:ext>
                  </a:extLst>
                </a:gridCol>
                <a:gridCol w="687595">
                  <a:extLst>
                    <a:ext uri="{9D8B030D-6E8A-4147-A177-3AD203B41FA5}">
                      <a16:colId xmlns:a16="http://schemas.microsoft.com/office/drawing/2014/main" val="1261287728"/>
                    </a:ext>
                  </a:extLst>
                </a:gridCol>
                <a:gridCol w="746336">
                  <a:extLst>
                    <a:ext uri="{9D8B030D-6E8A-4147-A177-3AD203B41FA5}">
                      <a16:colId xmlns:a16="http://schemas.microsoft.com/office/drawing/2014/main" val="3102208098"/>
                    </a:ext>
                  </a:extLst>
                </a:gridCol>
              </a:tblGrid>
              <a:tr h="277069">
                <a:tc rowSpan="2">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6">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Natural Development Scenario</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042226099"/>
                  </a:ext>
                </a:extLst>
              </a:tr>
              <a:tr h="520596">
                <a:tc vMerge="1">
                  <a:txBody>
                    <a:bodyPr/>
                    <a:lstStyle/>
                    <a:p>
                      <a:endParaRPr lang="zh-CN" altLang="en-US"/>
                    </a:p>
                  </a:txBody>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Cropland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Forest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Grassland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Waterbody</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Urban</a:t>
                      </a:r>
                    </a:p>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 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Unused</a:t>
                      </a:r>
                    </a:p>
                    <a:p>
                      <a:pPr indent="127000" algn="ctr">
                        <a:lnSpc>
                          <a:spcPts val="1200"/>
                        </a:lnSpc>
                        <a:buNone/>
                      </a:pPr>
                      <a:r>
                        <a:rPr lang="en-US" sz="12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6808307"/>
                  </a:ext>
                </a:extLst>
              </a:tr>
              <a:tr h="287774">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Cropland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273079984"/>
                  </a:ext>
                </a:extLst>
              </a:tr>
              <a:tr h="287774">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Forest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78203395"/>
                  </a:ext>
                </a:extLst>
              </a:tr>
              <a:tr h="287774">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Grassland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030901425"/>
                  </a:ext>
                </a:extLst>
              </a:tr>
              <a:tr h="287774">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Waterbody</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660260916"/>
                  </a:ext>
                </a:extLst>
              </a:tr>
              <a:tr h="287774">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Urban </a:t>
                      </a:r>
                    </a:p>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779557195"/>
                  </a:ext>
                </a:extLst>
              </a:tr>
              <a:tr h="287774">
                <a:tc>
                  <a:txBody>
                    <a:bodyPr/>
                    <a:lstStyle/>
                    <a:p>
                      <a:pPr indent="127000" algn="ctr">
                        <a:lnSpc>
                          <a:spcPts val="1200"/>
                        </a:lnSpc>
                        <a:buNone/>
                      </a:pPr>
                      <a:r>
                        <a:rPr lang="en-US" sz="12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Unused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78499"/>
                  </a:ext>
                </a:extLst>
              </a:tr>
            </a:tbl>
          </a:graphicData>
        </a:graphic>
      </p:graphicFrame>
      <p:graphicFrame>
        <p:nvGraphicFramePr>
          <p:cNvPr id="19" name="表格 18">
            <a:extLst>
              <a:ext uri="{FF2B5EF4-FFF2-40B4-BE49-F238E27FC236}">
                <a16:creationId xmlns:a16="http://schemas.microsoft.com/office/drawing/2014/main" id="{B79707B1-15FF-AAC5-73A7-652B4D4C66F9}"/>
              </a:ext>
            </a:extLst>
          </p:cNvPr>
          <p:cNvGraphicFramePr>
            <a:graphicFrameLocks noGrp="1"/>
          </p:cNvGraphicFramePr>
          <p:nvPr>
            <p:extLst>
              <p:ext uri="{D42A27DB-BD31-4B8C-83A1-F6EECF244321}">
                <p14:modId xmlns:p14="http://schemas.microsoft.com/office/powerpoint/2010/main" val="3295107926"/>
              </p:ext>
            </p:extLst>
          </p:nvPr>
        </p:nvGraphicFramePr>
        <p:xfrm>
          <a:off x="6193300" y="1418788"/>
          <a:ext cx="5940566" cy="2569381"/>
        </p:xfrm>
        <a:graphic>
          <a:graphicData uri="http://schemas.openxmlformats.org/drawingml/2006/table">
            <a:tbl>
              <a:tblPr firstRow="1" firstCol="1" bandRow="1"/>
              <a:tblGrid>
                <a:gridCol w="973882">
                  <a:extLst>
                    <a:ext uri="{9D8B030D-6E8A-4147-A177-3AD203B41FA5}">
                      <a16:colId xmlns:a16="http://schemas.microsoft.com/office/drawing/2014/main" val="2142255399"/>
                    </a:ext>
                  </a:extLst>
                </a:gridCol>
                <a:gridCol w="938835">
                  <a:extLst>
                    <a:ext uri="{9D8B030D-6E8A-4147-A177-3AD203B41FA5}">
                      <a16:colId xmlns:a16="http://schemas.microsoft.com/office/drawing/2014/main" val="1865814280"/>
                    </a:ext>
                  </a:extLst>
                </a:gridCol>
                <a:gridCol w="673787">
                  <a:extLst>
                    <a:ext uri="{9D8B030D-6E8A-4147-A177-3AD203B41FA5}">
                      <a16:colId xmlns:a16="http://schemas.microsoft.com/office/drawing/2014/main" val="3525765437"/>
                    </a:ext>
                  </a:extLst>
                </a:gridCol>
                <a:gridCol w="899218">
                  <a:extLst>
                    <a:ext uri="{9D8B030D-6E8A-4147-A177-3AD203B41FA5}">
                      <a16:colId xmlns:a16="http://schemas.microsoft.com/office/drawing/2014/main" val="2768259497"/>
                    </a:ext>
                  </a:extLst>
                </a:gridCol>
                <a:gridCol w="956077">
                  <a:extLst>
                    <a:ext uri="{9D8B030D-6E8A-4147-A177-3AD203B41FA5}">
                      <a16:colId xmlns:a16="http://schemas.microsoft.com/office/drawing/2014/main" val="2663110990"/>
                    </a:ext>
                  </a:extLst>
                </a:gridCol>
                <a:gridCol w="673787">
                  <a:extLst>
                    <a:ext uri="{9D8B030D-6E8A-4147-A177-3AD203B41FA5}">
                      <a16:colId xmlns:a16="http://schemas.microsoft.com/office/drawing/2014/main" val="4267618115"/>
                    </a:ext>
                  </a:extLst>
                </a:gridCol>
                <a:gridCol w="824980">
                  <a:extLst>
                    <a:ext uri="{9D8B030D-6E8A-4147-A177-3AD203B41FA5}">
                      <a16:colId xmlns:a16="http://schemas.microsoft.com/office/drawing/2014/main" val="2696496582"/>
                    </a:ext>
                  </a:extLst>
                </a:gridCol>
              </a:tblGrid>
              <a:tr h="286185">
                <a:tc rowSpan="2">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6">
                  <a:txBody>
                    <a:bodyPr/>
                    <a:lstStyle/>
                    <a:p>
                      <a:pPr indent="127000" algn="ctr">
                        <a:lnSpc>
                          <a:spcPts val="1200"/>
                        </a:lnSpc>
                        <a:buNone/>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Ecological Protection Scenario</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344241646"/>
                  </a:ext>
                </a:extLst>
              </a:tr>
              <a:tr h="547471">
                <a:tc vMerge="1">
                  <a:txBody>
                    <a:bodyPr/>
                    <a:lstStyle/>
                    <a:p>
                      <a:endParaRPr lang="zh-CN" altLang="en-US"/>
                    </a:p>
                  </a:txBody>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Cropland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Forest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Grassland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Waterbody</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Urban</a:t>
                      </a:r>
                    </a:p>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 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Unused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0884843"/>
                  </a:ext>
                </a:extLst>
              </a:tr>
              <a:tr h="286185">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Cropland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99911310"/>
                  </a:ext>
                </a:extLst>
              </a:tr>
              <a:tr h="286185">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Forest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664724129"/>
                  </a:ext>
                </a:extLst>
              </a:tr>
              <a:tr h="286185">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Grassland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723181122"/>
                  </a:ext>
                </a:extLst>
              </a:tr>
              <a:tr h="286185">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Waterbody</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2683831097"/>
                  </a:ext>
                </a:extLst>
              </a:tr>
              <a:tr h="286185">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Urban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701504665"/>
                  </a:ext>
                </a:extLst>
              </a:tr>
              <a:tr h="286185">
                <a:tc>
                  <a:txBody>
                    <a:bodyPr/>
                    <a:lstStyle/>
                    <a:p>
                      <a:pPr indent="127000" algn="ctr">
                        <a:lnSpc>
                          <a:spcPts val="1200"/>
                        </a:lnSpc>
                        <a:buNone/>
                      </a:pPr>
                      <a:r>
                        <a:rPr lang="en-US" sz="12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Unused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3178825"/>
                  </a:ext>
                </a:extLst>
              </a:tr>
            </a:tbl>
          </a:graphicData>
        </a:graphic>
      </p:graphicFrame>
      <p:graphicFrame>
        <p:nvGraphicFramePr>
          <p:cNvPr id="25" name="表格 24">
            <a:extLst>
              <a:ext uri="{FF2B5EF4-FFF2-40B4-BE49-F238E27FC236}">
                <a16:creationId xmlns:a16="http://schemas.microsoft.com/office/drawing/2014/main" id="{4892BA06-5853-19EA-5D8E-B8CBE7FF78D2}"/>
              </a:ext>
            </a:extLst>
          </p:cNvPr>
          <p:cNvGraphicFramePr>
            <a:graphicFrameLocks noGrp="1"/>
          </p:cNvGraphicFramePr>
          <p:nvPr>
            <p:extLst>
              <p:ext uri="{D42A27DB-BD31-4B8C-83A1-F6EECF244321}">
                <p14:modId xmlns:p14="http://schemas.microsoft.com/office/powerpoint/2010/main" val="143651471"/>
              </p:ext>
            </p:extLst>
          </p:nvPr>
        </p:nvGraphicFramePr>
        <p:xfrm>
          <a:off x="6193299" y="4125423"/>
          <a:ext cx="5940567" cy="2661920"/>
        </p:xfrm>
        <a:graphic>
          <a:graphicData uri="http://schemas.openxmlformats.org/drawingml/2006/table">
            <a:tbl>
              <a:tblPr firstRow="1" firstCol="1" bandRow="1"/>
              <a:tblGrid>
                <a:gridCol w="1069022">
                  <a:extLst>
                    <a:ext uri="{9D8B030D-6E8A-4147-A177-3AD203B41FA5}">
                      <a16:colId xmlns:a16="http://schemas.microsoft.com/office/drawing/2014/main" val="1568111055"/>
                    </a:ext>
                  </a:extLst>
                </a:gridCol>
                <a:gridCol w="870585">
                  <a:extLst>
                    <a:ext uri="{9D8B030D-6E8A-4147-A177-3AD203B41FA5}">
                      <a16:colId xmlns:a16="http://schemas.microsoft.com/office/drawing/2014/main" val="4238296623"/>
                    </a:ext>
                  </a:extLst>
                </a:gridCol>
                <a:gridCol w="645339">
                  <a:extLst>
                    <a:ext uri="{9D8B030D-6E8A-4147-A177-3AD203B41FA5}">
                      <a16:colId xmlns:a16="http://schemas.microsoft.com/office/drawing/2014/main" val="691014271"/>
                    </a:ext>
                  </a:extLst>
                </a:gridCol>
                <a:gridCol w="911860">
                  <a:extLst>
                    <a:ext uri="{9D8B030D-6E8A-4147-A177-3AD203B41FA5}">
                      <a16:colId xmlns:a16="http://schemas.microsoft.com/office/drawing/2014/main" val="115715361"/>
                    </a:ext>
                  </a:extLst>
                </a:gridCol>
                <a:gridCol w="969518">
                  <a:extLst>
                    <a:ext uri="{9D8B030D-6E8A-4147-A177-3AD203B41FA5}">
                      <a16:colId xmlns:a16="http://schemas.microsoft.com/office/drawing/2014/main" val="1276354586"/>
                    </a:ext>
                  </a:extLst>
                </a:gridCol>
                <a:gridCol w="681324">
                  <a:extLst>
                    <a:ext uri="{9D8B030D-6E8A-4147-A177-3AD203B41FA5}">
                      <a16:colId xmlns:a16="http://schemas.microsoft.com/office/drawing/2014/main" val="3942630016"/>
                    </a:ext>
                  </a:extLst>
                </a:gridCol>
                <a:gridCol w="792919">
                  <a:extLst>
                    <a:ext uri="{9D8B030D-6E8A-4147-A177-3AD203B41FA5}">
                      <a16:colId xmlns:a16="http://schemas.microsoft.com/office/drawing/2014/main" val="2487059548"/>
                    </a:ext>
                  </a:extLst>
                </a:gridCol>
              </a:tblGrid>
              <a:tr h="332740">
                <a:tc rowSpan="2">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6">
                  <a:txBody>
                    <a:bodyPr/>
                    <a:lstStyle/>
                    <a:p>
                      <a:pPr indent="127000" algn="ctr">
                        <a:lnSpc>
                          <a:spcPts val="1200"/>
                        </a:lnSpc>
                        <a:buNone/>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Urban Expansion Scenario</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11654459"/>
                  </a:ext>
                </a:extLst>
              </a:tr>
              <a:tr h="332740">
                <a:tc vMerge="1">
                  <a:txBody>
                    <a:bodyPr/>
                    <a:lstStyle/>
                    <a:p>
                      <a:endParaRPr lang="zh-CN" altLang="en-US"/>
                    </a:p>
                  </a:txBody>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Cropland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Forest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Grassland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Waterbody</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Urban </a:t>
                      </a:r>
                    </a:p>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land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Unused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6065311"/>
                  </a:ext>
                </a:extLst>
              </a:tr>
              <a:tr h="332740">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Cropland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08064592"/>
                  </a:ext>
                </a:extLst>
              </a:tr>
              <a:tr h="332740">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Forest</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778882223"/>
                  </a:ext>
                </a:extLst>
              </a:tr>
              <a:tr h="332740">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Grassland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3169110934"/>
                  </a:ext>
                </a:extLst>
              </a:tr>
              <a:tr h="332740">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Waterbody</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782729284"/>
                  </a:ext>
                </a:extLst>
              </a:tr>
              <a:tr h="332740">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Urban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630994793"/>
                  </a:ext>
                </a:extLst>
              </a:tr>
              <a:tr h="332740">
                <a:tc>
                  <a:txBody>
                    <a:bodyPr/>
                    <a:lstStyle/>
                    <a:p>
                      <a:pPr indent="127000" algn="ctr">
                        <a:lnSpc>
                          <a:spcPts val="1200"/>
                        </a:lnSpc>
                        <a:buNone/>
                      </a:pPr>
                      <a:r>
                        <a:rPr lang="en-US" sz="12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Unused land</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indent="127000" algn="ctr">
                        <a:lnSpc>
                          <a:spcPts val="1200"/>
                        </a:lnSpc>
                        <a:buNone/>
                      </a:pPr>
                      <a:r>
                        <a:rPr lang="en-US" sz="1200" kern="1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2302792"/>
                  </a:ext>
                </a:extLst>
              </a:tr>
            </a:tbl>
          </a:graphicData>
        </a:graphic>
      </p:graphicFrame>
    </p:spTree>
    <p:extLst>
      <p:ext uri="{BB962C8B-B14F-4D97-AF65-F5344CB8AC3E}">
        <p14:creationId xmlns:p14="http://schemas.microsoft.com/office/powerpoint/2010/main" val="1436551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rcRect/>
          <a:stretch>
            <a:fillRect/>
          </a:stretch>
        </p:blipFill>
        <p:spPr>
          <a:xfrm>
            <a:off x="6409714" y="953435"/>
            <a:ext cx="5402915" cy="5402915"/>
          </a:xfrm>
          <a:prstGeom prst="rect">
            <a:avLst/>
          </a:prstGeom>
        </p:spPr>
      </p:pic>
      <p:pic>
        <p:nvPicPr>
          <p:cNvPr id="2097166" name="图片 5"/>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pic>
        <p:nvPicPr>
          <p:cNvPr id="13" name="图片 12"/>
          <p:cNvPicPr>
            <a:picLocks noChangeAspect="1"/>
          </p:cNvPicPr>
          <p:nvPr/>
        </p:nvPicPr>
        <p:blipFill>
          <a:blip r:embed="rId5"/>
          <a:srcRect/>
          <a:stretch>
            <a:fillRect/>
          </a:stretch>
        </p:blipFill>
        <p:spPr>
          <a:xfrm>
            <a:off x="152545" y="1812526"/>
            <a:ext cx="6395128" cy="4532672"/>
          </a:xfrm>
          <a:prstGeom prst="rect">
            <a:avLst/>
          </a:prstGeom>
        </p:spPr>
      </p:pic>
      <p:graphicFrame>
        <p:nvGraphicFramePr>
          <p:cNvPr id="15" name="表格 14"/>
          <p:cNvGraphicFramePr>
            <a:graphicFrameLocks noGrp="1"/>
          </p:cNvGraphicFramePr>
          <p:nvPr/>
        </p:nvGraphicFramePr>
        <p:xfrm>
          <a:off x="534717" y="1005524"/>
          <a:ext cx="5630789" cy="1202417"/>
        </p:xfrm>
        <a:graphic>
          <a:graphicData uri="http://schemas.openxmlformats.org/drawingml/2006/table">
            <a:tbl>
              <a:tblPr firstRow="1" firstCol="1" bandRow="1">
                <a:tableStyleId>{F5AB1C69-6EDB-4FF4-983F-18BD219EF322}</a:tableStyleId>
              </a:tblPr>
              <a:tblGrid>
                <a:gridCol w="1190510">
                  <a:extLst>
                    <a:ext uri="{9D8B030D-6E8A-4147-A177-3AD203B41FA5}">
                      <a16:colId xmlns:a16="http://schemas.microsoft.com/office/drawing/2014/main" val="20000"/>
                    </a:ext>
                  </a:extLst>
                </a:gridCol>
                <a:gridCol w="1480093">
                  <a:extLst>
                    <a:ext uri="{9D8B030D-6E8A-4147-A177-3AD203B41FA5}">
                      <a16:colId xmlns:a16="http://schemas.microsoft.com/office/drawing/2014/main" val="20001"/>
                    </a:ext>
                  </a:extLst>
                </a:gridCol>
                <a:gridCol w="1480093">
                  <a:extLst>
                    <a:ext uri="{9D8B030D-6E8A-4147-A177-3AD203B41FA5}">
                      <a16:colId xmlns:a16="http://schemas.microsoft.com/office/drawing/2014/main" val="20002"/>
                    </a:ext>
                  </a:extLst>
                </a:gridCol>
                <a:gridCol w="1480093">
                  <a:extLst>
                    <a:ext uri="{9D8B030D-6E8A-4147-A177-3AD203B41FA5}">
                      <a16:colId xmlns:a16="http://schemas.microsoft.com/office/drawing/2014/main" val="20003"/>
                    </a:ext>
                  </a:extLst>
                </a:gridCol>
              </a:tblGrid>
              <a:tr h="306403">
                <a:tc>
                  <a:txBody>
                    <a:bodyPr/>
                    <a:lstStyle/>
                    <a:p>
                      <a:pPr indent="127000" algn="ctr">
                        <a:spcAft>
                          <a:spcPts val="0"/>
                        </a:spcAft>
                      </a:pPr>
                      <a:r>
                        <a:rPr lang="en-US" sz="14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Results</a:t>
                      </a:r>
                      <a:endParaRPr lang="zh-CN" sz="14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PA</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UA</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err="1">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FoM</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8277">
                <a:tc>
                  <a:txBody>
                    <a:bodyPr/>
                    <a:lstStyle/>
                    <a:p>
                      <a:pPr indent="127000" algn="ctr">
                        <a:spcAft>
                          <a:spcPts val="0"/>
                        </a:spcAft>
                      </a:pPr>
                      <a:r>
                        <a:rPr lang="en-US" sz="1200" b="1" kern="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Patch-CA</a:t>
                      </a:r>
                      <a:endParaRPr lang="zh-CN" sz="1200" b="1"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29.83%</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29.05%</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spcAft>
                          <a:spcPts val="0"/>
                        </a:spcAft>
                      </a:pPr>
                      <a:r>
                        <a:rPr lang="en-US" sz="1200" b="1" kern="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0.175 </a:t>
                      </a:r>
                      <a:endParaRPr lang="zh-CN" sz="1200" b="1"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42427">
                <a:tc>
                  <a:txBody>
                    <a:bodyPr/>
                    <a:lstStyle/>
                    <a:p>
                      <a:pPr indent="127000" algn="ctr">
                        <a:spcAft>
                          <a:spcPts val="0"/>
                        </a:spcAft>
                      </a:pPr>
                      <a:r>
                        <a:rPr lang="en-US" sz="1200" b="1" kern="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RFA-VCA</a:t>
                      </a:r>
                      <a:endParaRPr lang="zh-CN" sz="1200" b="1"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32.74%</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31.91%</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0.195 </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2"/>
                  </a:ext>
                </a:extLst>
              </a:tr>
              <a:tr h="305310">
                <a:tc>
                  <a:txBody>
                    <a:bodyPr/>
                    <a:lstStyle/>
                    <a:p>
                      <a:pPr indent="127000" algn="ctr">
                        <a:spcAft>
                          <a:spcPts val="0"/>
                        </a:spcAft>
                      </a:pPr>
                      <a:r>
                        <a:rPr lang="en-US" sz="1200" b="1" kern="0" dirty="0">
                          <a:solidFill>
                            <a:srgbClr val="FF0000"/>
                          </a:solidFill>
                          <a:effectLst/>
                          <a:latin typeface="Times New Roman" panose="02020603050405020304" pitchFamily="18" charset="0"/>
                          <a:ea typeface="Adobe Gothic Std B" panose="020B0800000000000000" pitchFamily="34" charset="-128"/>
                          <a:cs typeface="Times New Roman" panose="02020603050405020304" pitchFamily="18" charset="0"/>
                        </a:rPr>
                        <a:t>DLPS-VCA</a:t>
                      </a:r>
                      <a:endParaRPr lang="zh-CN" sz="1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a:solidFill>
                            <a:srgbClr val="FF0000"/>
                          </a:solidFill>
                          <a:effectLst/>
                          <a:latin typeface="Times New Roman" panose="02020603050405020304" pitchFamily="18" charset="0"/>
                          <a:ea typeface="Adobe Gothic Std B" panose="020B0800000000000000" pitchFamily="34" charset="-128"/>
                          <a:cs typeface="Times New Roman" panose="02020603050405020304" pitchFamily="18" charset="0"/>
                        </a:rPr>
                        <a:t>37.45%</a:t>
                      </a:r>
                      <a:endParaRPr lang="zh-CN" sz="1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a:solidFill>
                            <a:srgbClr val="FF0000"/>
                          </a:solidFill>
                          <a:effectLst/>
                          <a:latin typeface="Times New Roman" panose="02020603050405020304" pitchFamily="18" charset="0"/>
                          <a:ea typeface="Adobe Gothic Std B" panose="020B0800000000000000" pitchFamily="34" charset="-128"/>
                          <a:cs typeface="Times New Roman" panose="02020603050405020304" pitchFamily="18" charset="0"/>
                        </a:rPr>
                        <a:t>37.20%</a:t>
                      </a:r>
                      <a:endParaRPr lang="zh-CN" sz="1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a:solidFill>
                            <a:srgbClr val="FF0000"/>
                          </a:solidFill>
                          <a:effectLst/>
                          <a:latin typeface="Times New Roman" panose="02020603050405020304" pitchFamily="18" charset="0"/>
                          <a:ea typeface="Adobe Gothic Std B" panose="020B0800000000000000" pitchFamily="34" charset="-128"/>
                          <a:cs typeface="Times New Roman" panose="02020603050405020304" pitchFamily="18" charset="0"/>
                        </a:rPr>
                        <a:t>0.232 </a:t>
                      </a:r>
                      <a:endParaRPr lang="zh-CN" sz="1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8" name="文本框 17"/>
          <p:cNvSpPr txBox="1"/>
          <p:nvPr/>
        </p:nvSpPr>
        <p:spPr>
          <a:xfrm>
            <a:off x="6741145" y="6267298"/>
            <a:ext cx="5019818" cy="61363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基于不同模型的深圳市局部土地利用发展模拟：</a:t>
            </a:r>
            <a:endParaRPr kumimoji="0" lang="en-US" altLang="zh-CN"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(A1)~(A4) Patch-CA</a:t>
            </a:r>
            <a:r>
              <a:rPr kumimoji="0" lang="zh-CN" altLang="en-US"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t>
            </a:r>
            <a:r>
              <a:rPr kumimoji="0" lang="en-US" altLang="zh-CN"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(B1)~(B4)  RFA-VCA</a:t>
            </a:r>
            <a:r>
              <a:rPr kumimoji="0" lang="zh-CN" altLang="en-US"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t>
            </a:r>
            <a:r>
              <a:rPr kumimoji="0" lang="en-US" altLang="zh-CN"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(C1)~(C4)  DLPS-VCA</a:t>
            </a:r>
            <a:r>
              <a:rPr kumimoji="0" lang="zh-CN" altLang="en-US" sz="1200" b="0" i="0" u="none" strike="noStrike" kern="1200" cap="none" spc="0" normalizeH="0" baseline="0" noProof="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t>
            </a:r>
            <a:endPar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6" name="文本占位符 2"/>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p:cNvSpPr txBox="1"/>
          <p:nvPr/>
        </p:nvSpPr>
        <p:spPr>
          <a:xfrm>
            <a:off x="-40926" y="6244840"/>
            <a:ext cx="6782072" cy="61363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基于不同模型的深圳市土地利用变化模拟结果：</a:t>
            </a:r>
            <a:endParaRPr kumimoji="0" lang="en-US" altLang="zh-CN"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 Patch-CA</a:t>
            </a:r>
            <a:r>
              <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(B) RFA-VCA</a:t>
            </a:r>
            <a:r>
              <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(C) DLPS-VCA</a:t>
            </a:r>
            <a:r>
              <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a:t>
            </a:r>
          </a:p>
        </p:txBody>
      </p:sp>
      <p:sp>
        <p:nvSpPr>
          <p:cNvPr id="20" name="标题 1"/>
          <p:cNvSpPr txBox="1"/>
          <p:nvPr/>
        </p:nvSpPr>
        <p:spPr>
          <a:xfrm>
            <a:off x="2053450" y="232660"/>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DLPS-VCA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：微观尺度城市更新模拟模型</a:t>
            </a:r>
          </a:p>
        </p:txBody>
      </p:sp>
      <p:sp>
        <p:nvSpPr>
          <p:cNvPr id="3" name="等腰三角形 3">
            <a:extLst>
              <a:ext uri="{FF2B5EF4-FFF2-40B4-BE49-F238E27FC236}">
                <a16:creationId xmlns:a16="http://schemas.microsoft.com/office/drawing/2014/main" id="{51273D1D-E35F-08BA-C957-6D4D864B04FA}"/>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AE9A3174-AD2F-5C78-7A60-E3EA2F976023}"/>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7696C-95BA-22AC-C1D7-077D670C4130}"/>
            </a:ext>
          </a:extLst>
        </p:cNvPr>
        <p:cNvGrpSpPr/>
        <p:nvPr/>
      </p:nvGrpSpPr>
      <p:grpSpPr>
        <a:xfrm>
          <a:off x="0" y="0"/>
          <a:ext cx="0" cy="0"/>
          <a:chOff x="0" y="0"/>
          <a:chExt cx="0" cy="0"/>
        </a:xfrm>
      </p:grpSpPr>
      <p:pic>
        <p:nvPicPr>
          <p:cNvPr id="2097166" name="图片 5">
            <a:extLst>
              <a:ext uri="{FF2B5EF4-FFF2-40B4-BE49-F238E27FC236}">
                <a16:creationId xmlns:a16="http://schemas.microsoft.com/office/drawing/2014/main" id="{C22B350B-0E0A-55B6-CDCC-6C483D05F3CE}"/>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45387E96-1909-6ED1-2CE5-13FEBC95B197}"/>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7F2F2AEB-C6DB-9AD7-F6AD-90477AE4B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41" name="文本占位符 2">
            <a:extLst>
              <a:ext uri="{FF2B5EF4-FFF2-40B4-BE49-F238E27FC236}">
                <a16:creationId xmlns:a16="http://schemas.microsoft.com/office/drawing/2014/main" id="{C8453560-BDB7-3245-0B69-738F044064B9}"/>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标题 1">
            <a:extLst>
              <a:ext uri="{FF2B5EF4-FFF2-40B4-BE49-F238E27FC236}">
                <a16:creationId xmlns:a16="http://schemas.microsoft.com/office/drawing/2014/main" id="{9B4F561F-EBDC-6694-17AF-7FB2DE71C081}"/>
              </a:ext>
            </a:extLst>
          </p:cNvPr>
          <p:cNvSpPr txBox="1"/>
          <p:nvPr/>
        </p:nvSpPr>
        <p:spPr>
          <a:xfrm>
            <a:off x="2074519" y="266303"/>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UrbanVCA</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：微观尺度城市更新模拟软件</a:t>
            </a:r>
          </a:p>
        </p:txBody>
      </p:sp>
      <p:sp>
        <p:nvSpPr>
          <p:cNvPr id="3" name="等腰三角形 3">
            <a:extLst>
              <a:ext uri="{FF2B5EF4-FFF2-40B4-BE49-F238E27FC236}">
                <a16:creationId xmlns:a16="http://schemas.microsoft.com/office/drawing/2014/main" id="{65321D30-FFE3-8FF1-453F-317060AEB045}"/>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占位符 2">
            <a:extLst>
              <a:ext uri="{FF2B5EF4-FFF2-40B4-BE49-F238E27FC236}">
                <a16:creationId xmlns:a16="http://schemas.microsoft.com/office/drawing/2014/main" id="{29476FC9-9BDD-0975-9697-E5D91C2CBE27}"/>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8" name="图片 27">
            <a:extLst>
              <a:ext uri="{FF2B5EF4-FFF2-40B4-BE49-F238E27FC236}">
                <a16:creationId xmlns:a16="http://schemas.microsoft.com/office/drawing/2014/main" id="{FB13A620-D1A8-6654-CB82-6D9B6129C64D}"/>
              </a:ext>
            </a:extLst>
          </p:cNvPr>
          <p:cNvPicPr>
            <a:picLocks noChangeAspect="1"/>
          </p:cNvPicPr>
          <p:nvPr/>
        </p:nvPicPr>
        <p:blipFill>
          <a:blip r:embed="rId4"/>
          <a:srcRect b="4540"/>
          <a:stretch/>
        </p:blipFill>
        <p:spPr>
          <a:xfrm>
            <a:off x="4392242" y="1041799"/>
            <a:ext cx="7799758" cy="5562598"/>
          </a:xfrm>
          <a:prstGeom prst="rect">
            <a:avLst/>
          </a:prstGeom>
        </p:spPr>
      </p:pic>
      <p:pic>
        <p:nvPicPr>
          <p:cNvPr id="25" name="图片 24">
            <a:extLst>
              <a:ext uri="{FF2B5EF4-FFF2-40B4-BE49-F238E27FC236}">
                <a16:creationId xmlns:a16="http://schemas.microsoft.com/office/drawing/2014/main" id="{6FC5A421-CCE4-9988-18B3-07FD717605C7}"/>
              </a:ext>
            </a:extLst>
          </p:cNvPr>
          <p:cNvPicPr>
            <a:picLocks noChangeAspect="1"/>
          </p:cNvPicPr>
          <p:nvPr/>
        </p:nvPicPr>
        <p:blipFill>
          <a:blip r:embed="rId5"/>
          <a:srcRect b="11852"/>
          <a:stretch/>
        </p:blipFill>
        <p:spPr>
          <a:xfrm>
            <a:off x="44262" y="1854225"/>
            <a:ext cx="4553138" cy="3819604"/>
          </a:xfrm>
          <a:prstGeom prst="rect">
            <a:avLst/>
          </a:prstGeom>
        </p:spPr>
      </p:pic>
    </p:spTree>
    <p:extLst>
      <p:ext uri="{BB962C8B-B14F-4D97-AF65-F5344CB8AC3E}">
        <p14:creationId xmlns:p14="http://schemas.microsoft.com/office/powerpoint/2010/main" val="178607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6" name="图片 5"/>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33</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24" name="文本占位符 2"/>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4.5</a:t>
            </a:r>
            <a:endParaRPr lang="zh-CN" altLang="en-US" dirty="0"/>
          </a:p>
        </p:txBody>
      </p:sp>
      <p:sp>
        <p:nvSpPr>
          <p:cNvPr id="17" name="标题 1"/>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cxnSp>
        <p:nvCxnSpPr>
          <p:cNvPr id="3"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2421710" y="6487175"/>
            <a:ext cx="2082403" cy="369332"/>
          </a:xfrm>
          <a:prstGeom prst="rect">
            <a:avLst/>
          </a:prstGeom>
          <a:noFill/>
        </p:spPr>
        <p:txBody>
          <a:bodyPr wrap="square">
            <a:spAutoFit/>
          </a:bodyPr>
          <a:lstStyle/>
          <a:p>
            <a:r>
              <a:rPr lang="zh-CN" altLang="en-US" dirty="0">
                <a:latin typeface="华文中宋" panose="02010600040101010101" pitchFamily="2" charset="-122"/>
                <a:ea typeface="华文中宋" panose="02010600040101010101" pitchFamily="2" charset="-122"/>
              </a:rPr>
              <a:t>研究方法总流程图</a:t>
            </a:r>
          </a:p>
        </p:txBody>
      </p:sp>
      <p:sp>
        <p:nvSpPr>
          <p:cNvPr id="13" name="文本框 29">
            <a:extLst>
              <a:ext uri="{FF2B5EF4-FFF2-40B4-BE49-F238E27FC236}">
                <a16:creationId xmlns:a16="http://schemas.microsoft.com/office/drawing/2014/main" id="{79AFA734-C294-B33B-4C1D-12C339DD8E68}"/>
              </a:ext>
            </a:extLst>
          </p:cNvPr>
          <p:cNvSpPr txBox="1"/>
          <p:nvPr/>
        </p:nvSpPr>
        <p:spPr>
          <a:xfrm>
            <a:off x="6593548" y="4767092"/>
            <a:ext cx="5420302" cy="1313031"/>
          </a:xfrm>
          <a:prstGeom prst="rect">
            <a:avLst/>
          </a:prstGeom>
          <a:noFill/>
          <a:ln>
            <a:noFill/>
          </a:ln>
        </p:spPr>
        <p:txBody>
          <a:bodyPr>
            <a:noAutofit/>
          </a:bodyPr>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ctr" hangingPunct="1">
              <a:lnSpc>
                <a:spcPct val="150000"/>
              </a:lnSpc>
              <a:spcAft>
                <a:spcPts val="1000"/>
              </a:spcAft>
              <a:buSzPct val="130000"/>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精度对比与结果应用</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zh-CN" dirty="0">
                <a:latin typeface="Times New Roman" panose="02020603050405020304" pitchFamily="18" charset="0"/>
                <a:ea typeface="华文中宋" panose="02010600040101010101" pitchFamily="2" charset="-122"/>
                <a:cs typeface="Times New Roman" panose="02020603050405020304" pitchFamily="18" charset="0"/>
              </a:rPr>
              <a:t>多模型对比</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实验</a:t>
            </a:r>
            <a:r>
              <a:rPr lang="zh-CN" altLang="zh-CN"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评估模拟精度，并进行多情景未来预测，挖掘各要素间影响机制</a:t>
            </a:r>
            <a:r>
              <a:rPr lang="zh-CN" altLang="zh-CN" dirty="0">
                <a:latin typeface="Times New Roman" panose="02020603050405020304" pitchFamily="18" charset="0"/>
                <a:ea typeface="华文中宋" panose="02010600040101010101" pitchFamily="2" charset="-122"/>
                <a:cs typeface="Times New Roman" panose="02020603050405020304" pitchFamily="18" charset="0"/>
              </a:rPr>
              <a:t>。</a:t>
            </a:r>
            <a:endParaRPr lang="en-US" altLang="zh-CN" dirty="0">
              <a:latin typeface="Times New Roman" panose="02020603050405020304" pitchFamily="18" charset="0"/>
              <a:ea typeface="华文中宋" panose="02010600040101010101" pitchFamily="2" charset="-122"/>
              <a:cs typeface="Times New Roman" panose="02020603050405020304" pitchFamily="18" charset="0"/>
            </a:endParaRPr>
          </a:p>
          <a:p>
            <a:pPr eaLnBrk="1" fontAlgn="ctr" hangingPunct="1">
              <a:lnSpc>
                <a:spcPct val="150000"/>
              </a:lnSpc>
              <a:spcAft>
                <a:spcPts val="1000"/>
              </a:spcAft>
              <a:buSzPct val="130000"/>
              <a:buFont typeface="Arial" panose="020B0604020202020204" pitchFamily="34" charset="0"/>
              <a:buChar char="•"/>
            </a:pPr>
            <a:endParaRPr lang="zh-CN" altLang="en-US" noProof="1">
              <a:solidFill>
                <a:srgbClr val="404040"/>
              </a:solidFill>
              <a:latin typeface="Times New Roman" panose="02020603050405020304" pitchFamily="18" charset="0"/>
              <a:ea typeface="华文中宋" panose="02010600040101010101" pitchFamily="2" charset="-122"/>
              <a:cs typeface="Times New Roman" panose="02020603050405020304" pitchFamily="18" charset="0"/>
              <a:sym typeface="+mn-ea"/>
            </a:endParaRPr>
          </a:p>
        </p:txBody>
      </p:sp>
      <p:pic>
        <p:nvPicPr>
          <p:cNvPr id="15" name="图片 14">
            <a:extLst>
              <a:ext uri="{FF2B5EF4-FFF2-40B4-BE49-F238E27FC236}">
                <a16:creationId xmlns:a16="http://schemas.microsoft.com/office/drawing/2014/main" id="{6923706F-5B51-83A6-D683-93453FCDA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76" y="1056274"/>
            <a:ext cx="6134272" cy="5425852"/>
          </a:xfrm>
          <a:prstGeom prst="rect">
            <a:avLst/>
          </a:prstGeom>
        </p:spPr>
      </p:pic>
      <p:sp>
        <p:nvSpPr>
          <p:cNvPr id="16" name="文本框 29">
            <a:extLst>
              <a:ext uri="{FF2B5EF4-FFF2-40B4-BE49-F238E27FC236}">
                <a16:creationId xmlns:a16="http://schemas.microsoft.com/office/drawing/2014/main" id="{204A2591-4E11-DE05-5076-426CF139690A}"/>
              </a:ext>
            </a:extLst>
          </p:cNvPr>
          <p:cNvSpPr txBox="1"/>
          <p:nvPr/>
        </p:nvSpPr>
        <p:spPr>
          <a:xfrm>
            <a:off x="6593548" y="1237883"/>
            <a:ext cx="5420302" cy="980662"/>
          </a:xfrm>
          <a:prstGeom prst="rect">
            <a:avLst/>
          </a:prstGeom>
          <a:noFill/>
          <a:ln w="3175">
            <a:noFill/>
          </a:ln>
        </p:spPr>
        <p:txBody>
          <a:bodyPr>
            <a:noAutofit/>
          </a:bodyPr>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ctr" hangingPunct="1">
              <a:lnSpc>
                <a:spcPct val="150000"/>
              </a:lnSpc>
              <a:spcAft>
                <a:spcPts val="1000"/>
              </a:spcAft>
              <a:buSzPct val="130000"/>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数据收集与处理</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：各类城市要素与空间辅助栅格数据，统一坐标、分辨率和归一化处理。</a:t>
            </a:r>
            <a:endParaRPr lang="en-US" altLang="zh-CN" dirty="0">
              <a:latin typeface="Times New Roman" panose="02020603050405020304" pitchFamily="18" charset="0"/>
              <a:ea typeface="华文中宋" panose="02010600040101010101" pitchFamily="2" charset="-122"/>
              <a:cs typeface="Times New Roman" panose="02020603050405020304" pitchFamily="18" charset="0"/>
            </a:endParaRPr>
          </a:p>
          <a:p>
            <a:pPr eaLnBrk="1" fontAlgn="ctr" hangingPunct="1">
              <a:lnSpc>
                <a:spcPct val="150000"/>
              </a:lnSpc>
              <a:spcAft>
                <a:spcPts val="1000"/>
              </a:spcAft>
              <a:buSzPct val="130000"/>
              <a:buFont typeface="Arial" panose="020B0604020202020204" pitchFamily="34" charset="0"/>
              <a:buChar char="•"/>
            </a:pPr>
            <a:endParaRPr lang="zh-CN" altLang="en-US" noProof="1">
              <a:solidFill>
                <a:srgbClr val="404040"/>
              </a:solidFill>
              <a:latin typeface="Times New Roman" panose="02020603050405020304" pitchFamily="18" charset="0"/>
              <a:ea typeface="华文中宋" panose="02010600040101010101" pitchFamily="2" charset="-122"/>
              <a:cs typeface="Times New Roman" panose="02020603050405020304" pitchFamily="18" charset="0"/>
              <a:sym typeface="+mn-ea"/>
            </a:endParaRPr>
          </a:p>
        </p:txBody>
      </p:sp>
      <p:sp>
        <p:nvSpPr>
          <p:cNvPr id="18" name="文本框 29">
            <a:extLst>
              <a:ext uri="{FF2B5EF4-FFF2-40B4-BE49-F238E27FC236}">
                <a16:creationId xmlns:a16="http://schemas.microsoft.com/office/drawing/2014/main" id="{54D1DAB0-85DF-F6B4-F11C-79C70E9A7B6A}"/>
              </a:ext>
            </a:extLst>
          </p:cNvPr>
          <p:cNvSpPr txBox="1"/>
          <p:nvPr/>
        </p:nvSpPr>
        <p:spPr>
          <a:xfrm>
            <a:off x="6593548" y="2653016"/>
            <a:ext cx="5420302" cy="1804550"/>
          </a:xfrm>
          <a:prstGeom prst="rect">
            <a:avLst/>
          </a:prstGeom>
          <a:noFill/>
          <a:ln>
            <a:noFill/>
          </a:ln>
        </p:spPr>
        <p:txBody>
          <a:bodyPr>
            <a:noAutofit/>
          </a:bodyPr>
          <a:lstStyle>
            <a:lvl1pPr marL="285750" indent="-2857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fontAlgn="ctr" hangingPunct="1">
              <a:lnSpc>
                <a:spcPct val="150000"/>
              </a:lnSpc>
              <a:spcAft>
                <a:spcPts val="1000"/>
              </a:spcAft>
              <a:buSzPct val="130000"/>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构建协同模拟框架</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：基于</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PLUS</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模型与</a:t>
            </a:r>
            <a:r>
              <a:rPr lang="en-US" altLang="zh-CN" dirty="0" err="1">
                <a:latin typeface="Times New Roman" panose="02020603050405020304" pitchFamily="18" charset="0"/>
                <a:ea typeface="华文中宋" panose="02010600040101010101" pitchFamily="2" charset="-122"/>
                <a:cs typeface="Times New Roman" panose="02020603050405020304" pitchFamily="18" charset="0"/>
              </a:rPr>
              <a:t>DensityCA</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模型，采用“层次递进”的动态驱动因素更新策略，构建出“土地</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人口</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经济”多要素协同模拟的模型框架。</a:t>
            </a:r>
            <a:endParaRPr lang="en-US" altLang="zh-CN" dirty="0">
              <a:latin typeface="Times New Roman" panose="02020603050405020304" pitchFamily="18" charset="0"/>
              <a:ea typeface="华文中宋" panose="02010600040101010101" pitchFamily="2" charset="-122"/>
              <a:cs typeface="Times New Roman" panose="02020603050405020304" pitchFamily="18" charset="0"/>
            </a:endParaRPr>
          </a:p>
          <a:p>
            <a:pPr eaLnBrk="1" fontAlgn="ctr" hangingPunct="1">
              <a:lnSpc>
                <a:spcPct val="150000"/>
              </a:lnSpc>
              <a:spcAft>
                <a:spcPts val="1000"/>
              </a:spcAft>
              <a:buSzPct val="130000"/>
              <a:buFont typeface="Arial" panose="020B0604020202020204" pitchFamily="34" charset="0"/>
              <a:buChar char="•"/>
            </a:pPr>
            <a:endParaRPr lang="zh-CN" altLang="en-US" noProof="1">
              <a:solidFill>
                <a:srgbClr val="404040"/>
              </a:solidFill>
              <a:latin typeface="Times New Roman" panose="02020603050405020304" pitchFamily="18" charset="0"/>
              <a:ea typeface="华文中宋" panose="02010600040101010101" pitchFamily="2" charset="-122"/>
              <a:cs typeface="Times New Roman" panose="02020603050405020304" pitchFamily="18" charset="0"/>
              <a:sym typeface="+mn-ea"/>
            </a:endParaRPr>
          </a:p>
        </p:txBody>
      </p:sp>
      <p:sp>
        <p:nvSpPr>
          <p:cNvPr id="19" name="箭头: 下 18">
            <a:extLst>
              <a:ext uri="{FF2B5EF4-FFF2-40B4-BE49-F238E27FC236}">
                <a16:creationId xmlns:a16="http://schemas.microsoft.com/office/drawing/2014/main" id="{CB9FE91F-B809-82BB-54D1-F2B8CFE901DB}"/>
              </a:ext>
            </a:extLst>
          </p:cNvPr>
          <p:cNvSpPr/>
          <p:nvPr/>
        </p:nvSpPr>
        <p:spPr>
          <a:xfrm>
            <a:off x="9303699" y="2245734"/>
            <a:ext cx="289998" cy="381148"/>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下 19">
            <a:extLst>
              <a:ext uri="{FF2B5EF4-FFF2-40B4-BE49-F238E27FC236}">
                <a16:creationId xmlns:a16="http://schemas.microsoft.com/office/drawing/2014/main" id="{CFB19AE4-9109-8262-27A3-86039EE35F44}"/>
              </a:ext>
            </a:extLst>
          </p:cNvPr>
          <p:cNvSpPr/>
          <p:nvPr/>
        </p:nvSpPr>
        <p:spPr>
          <a:xfrm>
            <a:off x="9303699" y="4474174"/>
            <a:ext cx="289998" cy="279483"/>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3">
            <a:extLst>
              <a:ext uri="{FF2B5EF4-FFF2-40B4-BE49-F238E27FC236}">
                <a16:creationId xmlns:a16="http://schemas.microsoft.com/office/drawing/2014/main" id="{8890C531-03A2-E8A2-C1E8-A004B2864A73}"/>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文本占位符 2">
            <a:extLst>
              <a:ext uri="{FF2B5EF4-FFF2-40B4-BE49-F238E27FC236}">
                <a16:creationId xmlns:a16="http://schemas.microsoft.com/office/drawing/2014/main" id="{E0D8B717-1E00-6B6E-8AB8-83C09FBDEF83}"/>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54816-0A19-6A6F-AFEA-4C57FD60F133}"/>
            </a:ext>
          </a:extLst>
        </p:cNvPr>
        <p:cNvGrpSpPr/>
        <p:nvPr/>
      </p:nvGrpSpPr>
      <p:grpSpPr>
        <a:xfrm>
          <a:off x="0" y="0"/>
          <a:ext cx="0" cy="0"/>
          <a:chOff x="0" y="0"/>
          <a:chExt cx="0" cy="0"/>
        </a:xfrm>
      </p:grpSpPr>
      <p:pic>
        <p:nvPicPr>
          <p:cNvPr id="10" name="图片 9">
            <a:extLst>
              <a:ext uri="{FF2B5EF4-FFF2-40B4-BE49-F238E27FC236}">
                <a16:creationId xmlns:a16="http://schemas.microsoft.com/office/drawing/2014/main" id="{BFE1E873-ED2C-1F6F-DAA5-952739646141}"/>
              </a:ext>
            </a:extLst>
          </p:cNvPr>
          <p:cNvPicPr>
            <a:picLocks noChangeAspect="1"/>
          </p:cNvPicPr>
          <p:nvPr/>
        </p:nvPicPr>
        <p:blipFill>
          <a:blip r:embed="rId3"/>
          <a:stretch>
            <a:fillRect/>
          </a:stretch>
        </p:blipFill>
        <p:spPr>
          <a:xfrm>
            <a:off x="34925" y="1191367"/>
            <a:ext cx="5904872" cy="5042596"/>
          </a:xfrm>
          <a:prstGeom prst="rect">
            <a:avLst/>
          </a:prstGeom>
        </p:spPr>
      </p:pic>
      <p:sp>
        <p:nvSpPr>
          <p:cNvPr id="1048680" name="文本占位符 2">
            <a:extLst>
              <a:ext uri="{FF2B5EF4-FFF2-40B4-BE49-F238E27FC236}">
                <a16:creationId xmlns:a16="http://schemas.microsoft.com/office/drawing/2014/main" id="{D7EB0548-8D10-8B5A-8095-DEADA590E3A3}"/>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8D4CF220-B1DD-7E5E-D878-0A6022FAC5E3}"/>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10ABF2DD-D02F-51E3-6E76-771563C5CE51}"/>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714B370F-EF14-577A-E710-6A59E26988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B4FB11FA-9A93-0250-5B84-2E861B0D1B61}"/>
              </a:ext>
            </a:extLst>
          </p:cNvPr>
          <p:cNvSpPr/>
          <p:nvPr/>
        </p:nvSpPr>
        <p:spPr>
          <a:xfrm>
            <a:off x="10284493" y="2724150"/>
            <a:ext cx="1665343" cy="184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灯片编号占位符 1">
            <a:extLst>
              <a:ext uri="{FF2B5EF4-FFF2-40B4-BE49-F238E27FC236}">
                <a16:creationId xmlns:a16="http://schemas.microsoft.com/office/drawing/2014/main" id="{8C40EC63-70C3-0E5F-C177-34610CB9983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D1D2E-72E5-4DE1-9FE1-CE7E70D4C1DF}" type="slidenum">
              <a:rPr lang="zh-CN" altLang="en-US" smtClean="0">
                <a:solidFill>
                  <a:prstClr val="black">
                    <a:tint val="75000"/>
                  </a:prstClr>
                </a:solidFill>
                <a:latin typeface="等线"/>
                <a:ea typeface="等线" panose="02010600030101010101" pitchFamily="2" charset="-122"/>
              </a:rPr>
              <a:pPr/>
              <a:t>34</a:t>
            </a:fld>
            <a:endParaRPr lang="zh-CN" altLang="en-US" dirty="0">
              <a:solidFill>
                <a:prstClr val="black">
                  <a:tint val="75000"/>
                </a:prstClr>
              </a:solidFill>
              <a:latin typeface="等线"/>
              <a:ea typeface="等线" panose="02010600030101010101" pitchFamily="2" charset="-122"/>
            </a:endParaRPr>
          </a:p>
        </p:txBody>
      </p:sp>
      <p:sp>
        <p:nvSpPr>
          <p:cNvPr id="6" name="文本框 5">
            <a:hlinkClick r:id="rId5"/>
            <a:extLst>
              <a:ext uri="{FF2B5EF4-FFF2-40B4-BE49-F238E27FC236}">
                <a16:creationId xmlns:a16="http://schemas.microsoft.com/office/drawing/2014/main" id="{001965D2-72B4-C334-92DE-2AF91E696CD8}"/>
              </a:ext>
            </a:extLst>
          </p:cNvPr>
          <p:cNvSpPr txBox="1"/>
          <p:nvPr/>
        </p:nvSpPr>
        <p:spPr>
          <a:xfrm>
            <a:off x="459276" y="6470228"/>
            <a:ext cx="10961006" cy="348813"/>
          </a:xfrm>
          <a:prstGeom prst="rect">
            <a:avLst/>
          </a:prstGeom>
          <a:noFill/>
        </p:spPr>
        <p:txBody>
          <a:bodyPr vert="horz"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CoCA</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 v2.2.0</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：基于元胞自动机模型的空间协同模拟平台下载地址：</a:t>
            </a:r>
            <a:r>
              <a:rPr lang="en-US" altLang="zh-CN" sz="1600" dirty="0">
                <a:latin typeface="Times New Roman" panose="02020603050405020304" pitchFamily="18" charset="0"/>
                <a:cs typeface="Times New Roman" panose="02020603050405020304" pitchFamily="18" charset="0"/>
                <a:hlinkClick r:id="rId6"/>
              </a:rPr>
              <a:t>https://www.urbancomp.net/archives/coca-v220</a:t>
            </a:r>
            <a:endParaRPr kumimoji="0" lang="en-GB" altLang="zh-CN" sz="1600" b="1" i="0" u="none" strike="noStrike" kern="1200" cap="none" spc="0" normalizeH="0" baseline="0" noProof="0" dirty="0">
              <a:ln>
                <a:noFill/>
              </a:ln>
              <a:solidFill>
                <a:srgbClr val="0070C0"/>
              </a:solidFill>
              <a:effectLst/>
              <a:uLnTx/>
              <a:uFillTx/>
              <a:latin typeface="Times New Roman" panose="02020603050405020304" pitchFamily="18" charset="0"/>
              <a:ea typeface="思源宋体 CN" panose="02020400000000000000" pitchFamily="18" charset="-122"/>
              <a:cs typeface="Times New Roman" panose="02020603050405020304" pitchFamily="18" charset="0"/>
            </a:endParaRPr>
          </a:p>
        </p:txBody>
      </p:sp>
      <p:cxnSp>
        <p:nvCxnSpPr>
          <p:cNvPr id="16" name="连接符: 肘形 15">
            <a:extLst>
              <a:ext uri="{FF2B5EF4-FFF2-40B4-BE49-F238E27FC236}">
                <a16:creationId xmlns:a16="http://schemas.microsoft.com/office/drawing/2014/main" id="{F6ED4821-7BA0-6411-7294-9D27E6428019}"/>
              </a:ext>
            </a:extLst>
          </p:cNvPr>
          <p:cNvCxnSpPr>
            <a:cxnSpLocks/>
            <a:endCxn id="15" idx="1"/>
          </p:cNvCxnSpPr>
          <p:nvPr/>
        </p:nvCxnSpPr>
        <p:spPr>
          <a:xfrm>
            <a:off x="842446" y="1526776"/>
            <a:ext cx="2694544" cy="760228"/>
          </a:xfrm>
          <a:prstGeom prst="bentConnector3">
            <a:avLst>
              <a:gd name="adj1" fmla="val 158"/>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连接符: 肘形 16">
            <a:extLst>
              <a:ext uri="{FF2B5EF4-FFF2-40B4-BE49-F238E27FC236}">
                <a16:creationId xmlns:a16="http://schemas.microsoft.com/office/drawing/2014/main" id="{82FD2D65-1AC8-E3E8-5917-8F6248800BBE}"/>
              </a:ext>
            </a:extLst>
          </p:cNvPr>
          <p:cNvCxnSpPr>
            <a:cxnSpLocks/>
            <a:endCxn id="34" idx="1"/>
          </p:cNvCxnSpPr>
          <p:nvPr/>
        </p:nvCxnSpPr>
        <p:spPr>
          <a:xfrm rot="16200000" flipH="1">
            <a:off x="1242183" y="1797584"/>
            <a:ext cx="1864563" cy="1398268"/>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82259C93-CC45-3611-A0D6-018547AD79DE}"/>
              </a:ext>
            </a:extLst>
          </p:cNvPr>
          <p:cNvSpPr txBox="1"/>
          <p:nvPr/>
        </p:nvSpPr>
        <p:spPr>
          <a:xfrm>
            <a:off x="7637039" y="5922000"/>
            <a:ext cx="28617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城市土地</a:t>
            </a:r>
            <a:r>
              <a:rPr kumimoji="0" lang="en-US" altLang="zh-CN"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人口</a:t>
            </a:r>
            <a:r>
              <a:rPr kumimoji="0" lang="en-US" altLang="zh-CN"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经济的多要素空间协同模拟</a:t>
            </a:r>
          </a:p>
        </p:txBody>
      </p:sp>
      <p:sp>
        <p:nvSpPr>
          <p:cNvPr id="22" name="文本框 21">
            <a:extLst>
              <a:ext uri="{FF2B5EF4-FFF2-40B4-BE49-F238E27FC236}">
                <a16:creationId xmlns:a16="http://schemas.microsoft.com/office/drawing/2014/main" id="{839816AD-5152-FB0D-D210-4BE1973284B6}"/>
              </a:ext>
            </a:extLst>
          </p:cNvPr>
          <p:cNvSpPr txBox="1"/>
          <p:nvPr/>
        </p:nvSpPr>
        <p:spPr>
          <a:xfrm>
            <a:off x="4322446" y="2622601"/>
            <a:ext cx="1244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数据预处理</a:t>
            </a:r>
          </a:p>
        </p:txBody>
      </p:sp>
      <p:sp>
        <p:nvSpPr>
          <p:cNvPr id="23" name="文本框 22">
            <a:extLst>
              <a:ext uri="{FF2B5EF4-FFF2-40B4-BE49-F238E27FC236}">
                <a16:creationId xmlns:a16="http://schemas.microsoft.com/office/drawing/2014/main" id="{125C3BDD-118D-3534-30F4-DEFE7CE03520}"/>
              </a:ext>
            </a:extLst>
          </p:cNvPr>
          <p:cNvSpPr txBox="1"/>
          <p:nvPr/>
        </p:nvSpPr>
        <p:spPr>
          <a:xfrm>
            <a:off x="3441220" y="3852059"/>
            <a:ext cx="2298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PLUS</a:t>
            </a:r>
            <a:r>
              <a:rPr kumimoji="0" lang="zh-CN" altLang="en-US" sz="14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模型土地利用模拟</a:t>
            </a:r>
          </a:p>
        </p:txBody>
      </p:sp>
      <p:sp>
        <p:nvSpPr>
          <p:cNvPr id="24" name="文本框 23">
            <a:extLst>
              <a:ext uri="{FF2B5EF4-FFF2-40B4-BE49-F238E27FC236}">
                <a16:creationId xmlns:a16="http://schemas.microsoft.com/office/drawing/2014/main" id="{FF0E6EB5-72EA-AE31-5B76-EFC86BC013EF}"/>
              </a:ext>
            </a:extLst>
          </p:cNvPr>
          <p:cNvSpPr txBox="1"/>
          <p:nvPr/>
        </p:nvSpPr>
        <p:spPr>
          <a:xfrm>
            <a:off x="3775939" y="4982445"/>
            <a:ext cx="20825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DCA</a:t>
            </a:r>
            <a:r>
              <a:rPr kumimoji="0" lang="zh-CN" altLang="en-US" sz="14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密度值要素模拟</a:t>
            </a:r>
          </a:p>
        </p:txBody>
      </p:sp>
      <p:sp>
        <p:nvSpPr>
          <p:cNvPr id="26" name="矩形 25">
            <a:extLst>
              <a:ext uri="{FF2B5EF4-FFF2-40B4-BE49-F238E27FC236}">
                <a16:creationId xmlns:a16="http://schemas.microsoft.com/office/drawing/2014/main" id="{2E33195F-C00C-F3DB-16A2-E0A7FC3A6059}"/>
              </a:ext>
            </a:extLst>
          </p:cNvPr>
          <p:cNvSpPr/>
          <p:nvPr/>
        </p:nvSpPr>
        <p:spPr>
          <a:xfrm>
            <a:off x="34925" y="1028064"/>
            <a:ext cx="5945390" cy="5334677"/>
          </a:xfrm>
          <a:prstGeom prst="rect">
            <a:avLst/>
          </a:prstGeom>
          <a:noFill/>
          <a:ln w="190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a:extLst>
              <a:ext uri="{FF2B5EF4-FFF2-40B4-BE49-F238E27FC236}">
                <a16:creationId xmlns:a16="http://schemas.microsoft.com/office/drawing/2014/main" id="{BFEDAE81-C0F4-CC2D-653D-C37D84B184B6}"/>
              </a:ext>
            </a:extLst>
          </p:cNvPr>
          <p:cNvSpPr/>
          <p:nvPr/>
        </p:nvSpPr>
        <p:spPr>
          <a:xfrm>
            <a:off x="5978781" y="1028065"/>
            <a:ext cx="6178294" cy="5369200"/>
          </a:xfrm>
          <a:prstGeom prst="rect">
            <a:avLst/>
          </a:prstGeom>
          <a:noFill/>
          <a:ln w="190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cxnSp>
        <p:nvCxnSpPr>
          <p:cNvPr id="28" name="连接符: 肘形 27">
            <a:extLst>
              <a:ext uri="{FF2B5EF4-FFF2-40B4-BE49-F238E27FC236}">
                <a16:creationId xmlns:a16="http://schemas.microsoft.com/office/drawing/2014/main" id="{2C08A8EF-CF4C-F7DE-9B89-5DE6C21D12CD}"/>
              </a:ext>
            </a:extLst>
          </p:cNvPr>
          <p:cNvCxnSpPr>
            <a:cxnSpLocks/>
            <a:endCxn id="38" idx="1"/>
          </p:cNvCxnSpPr>
          <p:nvPr/>
        </p:nvCxnSpPr>
        <p:spPr>
          <a:xfrm rot="16200000" flipH="1">
            <a:off x="1026097" y="2510204"/>
            <a:ext cx="3022009" cy="1166519"/>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F28C55FE-1EA5-0E82-93E9-8DBD5E93D0B6}"/>
              </a:ext>
            </a:extLst>
          </p:cNvPr>
          <p:cNvSpPr txBox="1"/>
          <p:nvPr/>
        </p:nvSpPr>
        <p:spPr>
          <a:xfrm>
            <a:off x="1314441" y="5744815"/>
            <a:ext cx="17631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多要素协同模拟</a:t>
            </a:r>
          </a:p>
        </p:txBody>
      </p:sp>
      <p:cxnSp>
        <p:nvCxnSpPr>
          <p:cNvPr id="54" name="连接符: 肘形 53">
            <a:extLst>
              <a:ext uri="{FF2B5EF4-FFF2-40B4-BE49-F238E27FC236}">
                <a16:creationId xmlns:a16="http://schemas.microsoft.com/office/drawing/2014/main" id="{26F8A683-26FC-853F-D6E2-A59E5C84A0F3}"/>
              </a:ext>
            </a:extLst>
          </p:cNvPr>
          <p:cNvCxnSpPr>
            <a:cxnSpLocks/>
            <a:endCxn id="45" idx="0"/>
          </p:cNvCxnSpPr>
          <p:nvPr/>
        </p:nvCxnSpPr>
        <p:spPr>
          <a:xfrm rot="5400000">
            <a:off x="487128" y="3264305"/>
            <a:ext cx="3474680" cy="1"/>
          </a:xfrm>
          <a:prstGeom prst="bentConnector3">
            <a:avLst>
              <a:gd name="adj1" fmla="val 50000"/>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97156" name="等腰三角形 3">
            <a:extLst>
              <a:ext uri="{FF2B5EF4-FFF2-40B4-BE49-F238E27FC236}">
                <a16:creationId xmlns:a16="http://schemas.microsoft.com/office/drawing/2014/main" id="{3375989C-4C47-2442-EAD4-CC061DD4A8B9}"/>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7" name="文本占位符 2">
            <a:extLst>
              <a:ext uri="{FF2B5EF4-FFF2-40B4-BE49-F238E27FC236}">
                <a16:creationId xmlns:a16="http://schemas.microsoft.com/office/drawing/2014/main" id="{527E29D0-EB5C-FCE1-CED8-4025C08245C1}"/>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5" name="图片 14">
            <a:extLst>
              <a:ext uri="{FF2B5EF4-FFF2-40B4-BE49-F238E27FC236}">
                <a16:creationId xmlns:a16="http://schemas.microsoft.com/office/drawing/2014/main" id="{056E5600-38C3-47F5-4179-A7C1B691E816}"/>
              </a:ext>
            </a:extLst>
          </p:cNvPr>
          <p:cNvPicPr>
            <a:picLocks noChangeAspect="1"/>
          </p:cNvPicPr>
          <p:nvPr/>
        </p:nvPicPr>
        <p:blipFill>
          <a:blip r:embed="rId7"/>
          <a:stretch>
            <a:fillRect/>
          </a:stretch>
        </p:blipFill>
        <p:spPr>
          <a:xfrm>
            <a:off x="3536990" y="1904949"/>
            <a:ext cx="2306347" cy="764109"/>
          </a:xfrm>
          <a:prstGeom prst="rect">
            <a:avLst/>
          </a:prstGeom>
        </p:spPr>
      </p:pic>
      <p:pic>
        <p:nvPicPr>
          <p:cNvPr id="34" name="图片 33">
            <a:extLst>
              <a:ext uri="{FF2B5EF4-FFF2-40B4-BE49-F238E27FC236}">
                <a16:creationId xmlns:a16="http://schemas.microsoft.com/office/drawing/2014/main" id="{BCC5A875-4656-A961-2AC2-14033A3F09CC}"/>
              </a:ext>
            </a:extLst>
          </p:cNvPr>
          <p:cNvPicPr>
            <a:picLocks noChangeAspect="1"/>
          </p:cNvPicPr>
          <p:nvPr/>
        </p:nvPicPr>
        <p:blipFill>
          <a:blip r:embed="rId8"/>
          <a:stretch>
            <a:fillRect/>
          </a:stretch>
        </p:blipFill>
        <p:spPr>
          <a:xfrm>
            <a:off x="2873598" y="2948730"/>
            <a:ext cx="2969739" cy="960539"/>
          </a:xfrm>
          <a:prstGeom prst="rect">
            <a:avLst/>
          </a:prstGeom>
        </p:spPr>
      </p:pic>
      <p:pic>
        <p:nvPicPr>
          <p:cNvPr id="38" name="图片 37">
            <a:extLst>
              <a:ext uri="{FF2B5EF4-FFF2-40B4-BE49-F238E27FC236}">
                <a16:creationId xmlns:a16="http://schemas.microsoft.com/office/drawing/2014/main" id="{AF181CF9-BBC1-F3A9-F170-BAE95BC235E0}"/>
              </a:ext>
            </a:extLst>
          </p:cNvPr>
          <p:cNvPicPr>
            <a:picLocks noChangeAspect="1"/>
          </p:cNvPicPr>
          <p:nvPr/>
        </p:nvPicPr>
        <p:blipFill>
          <a:blip r:embed="rId9"/>
          <a:stretch>
            <a:fillRect/>
          </a:stretch>
        </p:blipFill>
        <p:spPr>
          <a:xfrm>
            <a:off x="3120361" y="4207293"/>
            <a:ext cx="2699321" cy="794351"/>
          </a:xfrm>
          <a:prstGeom prst="rect">
            <a:avLst/>
          </a:prstGeom>
        </p:spPr>
      </p:pic>
      <p:pic>
        <p:nvPicPr>
          <p:cNvPr id="45" name="图片 44">
            <a:extLst>
              <a:ext uri="{FF2B5EF4-FFF2-40B4-BE49-F238E27FC236}">
                <a16:creationId xmlns:a16="http://schemas.microsoft.com/office/drawing/2014/main" id="{81D7533C-6577-AB5D-BDA3-59F0B10F41B5}"/>
              </a:ext>
            </a:extLst>
          </p:cNvPr>
          <p:cNvPicPr>
            <a:picLocks noChangeAspect="1"/>
          </p:cNvPicPr>
          <p:nvPr/>
        </p:nvPicPr>
        <p:blipFill>
          <a:blip r:embed="rId10"/>
          <a:stretch>
            <a:fillRect/>
          </a:stretch>
        </p:blipFill>
        <p:spPr>
          <a:xfrm>
            <a:off x="754259" y="5001645"/>
            <a:ext cx="2940415" cy="822946"/>
          </a:xfrm>
          <a:prstGeom prst="rect">
            <a:avLst/>
          </a:prstGeom>
        </p:spPr>
      </p:pic>
      <p:pic>
        <p:nvPicPr>
          <p:cNvPr id="59" name="图片 58">
            <a:extLst>
              <a:ext uri="{FF2B5EF4-FFF2-40B4-BE49-F238E27FC236}">
                <a16:creationId xmlns:a16="http://schemas.microsoft.com/office/drawing/2014/main" id="{9B336A1D-E9C6-BD76-FDCC-1F576DE4E2EF}"/>
              </a:ext>
            </a:extLst>
          </p:cNvPr>
          <p:cNvPicPr>
            <a:picLocks noChangeAspect="1"/>
          </p:cNvPicPr>
          <p:nvPr/>
        </p:nvPicPr>
        <p:blipFill>
          <a:blip r:embed="rId11"/>
          <a:stretch>
            <a:fillRect/>
          </a:stretch>
        </p:blipFill>
        <p:spPr>
          <a:xfrm>
            <a:off x="6024117" y="2333660"/>
            <a:ext cx="6034975" cy="3550416"/>
          </a:xfrm>
          <a:prstGeom prst="rect">
            <a:avLst/>
          </a:prstGeom>
        </p:spPr>
      </p:pic>
      <p:pic>
        <p:nvPicPr>
          <p:cNvPr id="60" name="图片 59">
            <a:extLst>
              <a:ext uri="{FF2B5EF4-FFF2-40B4-BE49-F238E27FC236}">
                <a16:creationId xmlns:a16="http://schemas.microsoft.com/office/drawing/2014/main" id="{0E86632E-06FA-F694-01FE-5CFAF77506F3}"/>
              </a:ext>
            </a:extLst>
          </p:cNvPr>
          <p:cNvPicPr>
            <a:picLocks noChangeAspect="1"/>
          </p:cNvPicPr>
          <p:nvPr/>
        </p:nvPicPr>
        <p:blipFill>
          <a:blip r:embed="rId12"/>
          <a:stretch>
            <a:fillRect/>
          </a:stretch>
        </p:blipFill>
        <p:spPr>
          <a:xfrm>
            <a:off x="6037133" y="1228780"/>
            <a:ext cx="5945390" cy="676169"/>
          </a:xfrm>
          <a:prstGeom prst="rect">
            <a:avLst/>
          </a:prstGeom>
        </p:spPr>
      </p:pic>
      <p:sp>
        <p:nvSpPr>
          <p:cNvPr id="62" name="文本框 61">
            <a:extLst>
              <a:ext uri="{FF2B5EF4-FFF2-40B4-BE49-F238E27FC236}">
                <a16:creationId xmlns:a16="http://schemas.microsoft.com/office/drawing/2014/main" id="{51B033CD-40F6-DD96-097C-2C15C458ACD5}"/>
              </a:ext>
            </a:extLst>
          </p:cNvPr>
          <p:cNvSpPr txBox="1"/>
          <p:nvPr/>
        </p:nvSpPr>
        <p:spPr>
          <a:xfrm>
            <a:off x="8270247" y="1966718"/>
            <a:ext cx="15968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err="1">
                <a:solidFill>
                  <a:srgbClr val="E7E6E6">
                    <a:lumMod val="50000"/>
                  </a:srgbClr>
                </a:solidFill>
                <a:latin typeface="Times New Roman" panose="02020603050405020304" pitchFamily="18" charset="0"/>
                <a:ea typeface="华文中宋" panose="02010600040101010101" pitchFamily="2" charset="-122"/>
              </a:rPr>
              <a:t>CoCA</a:t>
            </a:r>
            <a:r>
              <a:rPr lang="zh-CN" altLang="en-US" sz="1100" dirty="0">
                <a:solidFill>
                  <a:srgbClr val="E7E6E6">
                    <a:lumMod val="50000"/>
                  </a:srgbClr>
                </a:solidFill>
                <a:latin typeface="Times New Roman" panose="02020603050405020304" pitchFamily="18" charset="0"/>
                <a:ea typeface="华文中宋" panose="02010600040101010101" pitchFamily="2" charset="-122"/>
              </a:rPr>
              <a:t>模型软件菜单栏</a:t>
            </a:r>
          </a:p>
        </p:txBody>
      </p:sp>
      <p:sp>
        <p:nvSpPr>
          <p:cNvPr id="2097152" name="标题 1">
            <a:extLst>
              <a:ext uri="{FF2B5EF4-FFF2-40B4-BE49-F238E27FC236}">
                <a16:creationId xmlns:a16="http://schemas.microsoft.com/office/drawing/2014/main" id="{947EACD6-AEF6-0B0E-48E3-89347358CCE6}"/>
              </a:ext>
            </a:extLst>
          </p:cNvPr>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spTree>
    <p:extLst>
      <p:ext uri="{BB962C8B-B14F-4D97-AF65-F5344CB8AC3E}">
        <p14:creationId xmlns:p14="http://schemas.microsoft.com/office/powerpoint/2010/main" val="3188701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6438F-9BCD-845B-BE60-15E0C8AA7BBB}"/>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B19BB360-1A8E-3225-88B6-67F6EDAD0E2F}"/>
              </a:ext>
            </a:extLst>
          </p:cNvPr>
          <p:cNvPicPr>
            <a:picLocks noChangeAspect="1"/>
          </p:cNvPicPr>
          <p:nvPr/>
        </p:nvPicPr>
        <p:blipFill>
          <a:blip r:embed="rId3"/>
          <a:stretch>
            <a:fillRect/>
          </a:stretch>
        </p:blipFill>
        <p:spPr>
          <a:xfrm>
            <a:off x="2792380" y="980433"/>
            <a:ext cx="8700271" cy="5779083"/>
          </a:xfrm>
          <a:prstGeom prst="rect">
            <a:avLst/>
          </a:prstGeom>
        </p:spPr>
      </p:pic>
      <p:sp>
        <p:nvSpPr>
          <p:cNvPr id="1048680" name="文本占位符 2">
            <a:extLst>
              <a:ext uri="{FF2B5EF4-FFF2-40B4-BE49-F238E27FC236}">
                <a16:creationId xmlns:a16="http://schemas.microsoft.com/office/drawing/2014/main" id="{7F2007F8-E032-AF79-9916-85547C63E63B}"/>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D19ED8B6-5FE4-52CD-7BF4-450772D7F3BD}"/>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3E840EB2-1616-D666-931C-7113F8EE9B88}"/>
              </a:ext>
            </a:extLst>
          </p:cNvPr>
          <p:cNvCxnSpPr/>
          <p:nvPr/>
        </p:nvCxnSpPr>
        <p:spPr>
          <a:xfrm>
            <a:off x="337267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5" name="灯片编号占位符 1">
            <a:extLst>
              <a:ext uri="{FF2B5EF4-FFF2-40B4-BE49-F238E27FC236}">
                <a16:creationId xmlns:a16="http://schemas.microsoft.com/office/drawing/2014/main" id="{EE10E5CD-832E-7658-2048-388DF0BFDF01}"/>
              </a:ext>
            </a:extLst>
          </p:cNvPr>
          <p:cNvSpPr txBox="1">
            <a:spLocks/>
          </p:cNvSpPr>
          <p:nvPr/>
        </p:nvSpPr>
        <p:spPr>
          <a:xfrm>
            <a:off x="9170577"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D1D2E-72E5-4DE1-9FE1-CE7E70D4C1DF}" type="slidenum">
              <a:rPr lang="zh-CN" altLang="en-US" smtClean="0">
                <a:solidFill>
                  <a:prstClr val="black">
                    <a:tint val="75000"/>
                  </a:prstClr>
                </a:solidFill>
                <a:latin typeface="等线"/>
                <a:ea typeface="等线" panose="02010600030101010101" pitchFamily="2" charset="-122"/>
              </a:rPr>
              <a:pPr/>
              <a:t>35</a:t>
            </a:fld>
            <a:endParaRPr lang="zh-CN" altLang="en-US" dirty="0">
              <a:solidFill>
                <a:prstClr val="black">
                  <a:tint val="75000"/>
                </a:prstClr>
              </a:solidFill>
              <a:latin typeface="等线"/>
              <a:ea typeface="等线" panose="02010600030101010101" pitchFamily="2" charset="-122"/>
            </a:endParaRPr>
          </a:p>
        </p:txBody>
      </p:sp>
      <p:sp>
        <p:nvSpPr>
          <p:cNvPr id="2097156" name="等腰三角形 3">
            <a:extLst>
              <a:ext uri="{FF2B5EF4-FFF2-40B4-BE49-F238E27FC236}">
                <a16:creationId xmlns:a16="http://schemas.microsoft.com/office/drawing/2014/main" id="{A6DD00B8-1E2F-F221-D566-69B203781E9E}"/>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7" name="文本占位符 2">
            <a:extLst>
              <a:ext uri="{FF2B5EF4-FFF2-40B4-BE49-F238E27FC236}">
                <a16:creationId xmlns:a16="http://schemas.microsoft.com/office/drawing/2014/main" id="{E5A86071-A654-2F6C-9CD2-17AB58FE9052}"/>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2" name="标题 1">
            <a:extLst>
              <a:ext uri="{FF2B5EF4-FFF2-40B4-BE49-F238E27FC236}">
                <a16:creationId xmlns:a16="http://schemas.microsoft.com/office/drawing/2014/main" id="{C91F584C-63C9-D538-E837-D82815BC0E04}"/>
              </a:ext>
            </a:extLst>
          </p:cNvPr>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sp>
        <p:nvSpPr>
          <p:cNvPr id="3" name="文本框 2">
            <a:hlinkClick r:id="rId5"/>
            <a:extLst>
              <a:ext uri="{FF2B5EF4-FFF2-40B4-BE49-F238E27FC236}">
                <a16:creationId xmlns:a16="http://schemas.microsoft.com/office/drawing/2014/main" id="{E6DCEA08-DE8C-B5EE-E667-D8FAD0513DAA}"/>
              </a:ext>
            </a:extLst>
          </p:cNvPr>
          <p:cNvSpPr txBox="1"/>
          <p:nvPr/>
        </p:nvSpPr>
        <p:spPr>
          <a:xfrm>
            <a:off x="3082619" y="2795921"/>
            <a:ext cx="1932669" cy="98732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结果显示区：用于展示土地利用等结果数据可视化内容</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文本框 7">
            <a:hlinkClick r:id="rId5"/>
            <a:extLst>
              <a:ext uri="{FF2B5EF4-FFF2-40B4-BE49-F238E27FC236}">
                <a16:creationId xmlns:a16="http://schemas.microsoft.com/office/drawing/2014/main" id="{EAE3CA1B-8345-3854-8D57-8A1337275A70}"/>
              </a:ext>
            </a:extLst>
          </p:cNvPr>
          <p:cNvSpPr txBox="1"/>
          <p:nvPr/>
        </p:nvSpPr>
        <p:spPr>
          <a:xfrm>
            <a:off x="5305527" y="2795921"/>
            <a:ext cx="1932670" cy="98732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精度显示区：呈现模拟结果与的精度评估可视化结果</a:t>
            </a:r>
          </a:p>
        </p:txBody>
      </p:sp>
      <p:sp>
        <p:nvSpPr>
          <p:cNvPr id="9" name="文本框 8">
            <a:hlinkClick r:id="rId5"/>
            <a:extLst>
              <a:ext uri="{FF2B5EF4-FFF2-40B4-BE49-F238E27FC236}">
                <a16:creationId xmlns:a16="http://schemas.microsoft.com/office/drawing/2014/main" id="{84150F2C-E4F0-6FEF-B5A4-1CB8D648D4E4}"/>
              </a:ext>
            </a:extLst>
          </p:cNvPr>
          <p:cNvSpPr txBox="1"/>
          <p:nvPr/>
        </p:nvSpPr>
        <p:spPr>
          <a:xfrm>
            <a:off x="8838574" y="1342222"/>
            <a:ext cx="1149249"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迭代次数</a:t>
            </a:r>
          </a:p>
        </p:txBody>
      </p:sp>
      <p:sp>
        <p:nvSpPr>
          <p:cNvPr id="12" name="文本框 11">
            <a:hlinkClick r:id="rId5"/>
            <a:extLst>
              <a:ext uri="{FF2B5EF4-FFF2-40B4-BE49-F238E27FC236}">
                <a16:creationId xmlns:a16="http://schemas.microsoft.com/office/drawing/2014/main" id="{B4EF63FF-1EEC-7907-6C3A-590BAE2E20B4}"/>
              </a:ext>
            </a:extLst>
          </p:cNvPr>
          <p:cNvSpPr txBox="1"/>
          <p:nvPr/>
        </p:nvSpPr>
        <p:spPr>
          <a:xfrm>
            <a:off x="9060155" y="2437054"/>
            <a:ext cx="1855335"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总体发展概率数据</a:t>
            </a:r>
          </a:p>
        </p:txBody>
      </p:sp>
      <p:sp>
        <p:nvSpPr>
          <p:cNvPr id="14" name="文本框 13">
            <a:hlinkClick r:id="rId5"/>
            <a:extLst>
              <a:ext uri="{FF2B5EF4-FFF2-40B4-BE49-F238E27FC236}">
                <a16:creationId xmlns:a16="http://schemas.microsoft.com/office/drawing/2014/main" id="{B19C4A18-869F-47E7-F760-7CC6C48EDFFB}"/>
              </a:ext>
            </a:extLst>
          </p:cNvPr>
          <p:cNvSpPr txBox="1"/>
          <p:nvPr/>
        </p:nvSpPr>
        <p:spPr>
          <a:xfrm>
            <a:off x="8449337" y="5582484"/>
            <a:ext cx="1723423" cy="67903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输出结果路径及相关工程文件</a:t>
            </a:r>
          </a:p>
        </p:txBody>
      </p:sp>
      <p:sp>
        <p:nvSpPr>
          <p:cNvPr id="18" name="文本框 17">
            <a:hlinkClick r:id="rId5"/>
            <a:extLst>
              <a:ext uri="{FF2B5EF4-FFF2-40B4-BE49-F238E27FC236}">
                <a16:creationId xmlns:a16="http://schemas.microsoft.com/office/drawing/2014/main" id="{EA220AAD-CDAD-0A5B-8DF4-64EEEF4B322C}"/>
              </a:ext>
            </a:extLst>
          </p:cNvPr>
          <p:cNvSpPr txBox="1"/>
          <p:nvPr/>
        </p:nvSpPr>
        <p:spPr>
          <a:xfrm>
            <a:off x="10542177" y="1342222"/>
            <a:ext cx="1873688"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模型运行日志窗口</a:t>
            </a:r>
          </a:p>
        </p:txBody>
      </p:sp>
      <p:sp>
        <p:nvSpPr>
          <p:cNvPr id="19" name="文本框 18">
            <a:hlinkClick r:id="rId5"/>
            <a:extLst>
              <a:ext uri="{FF2B5EF4-FFF2-40B4-BE49-F238E27FC236}">
                <a16:creationId xmlns:a16="http://schemas.microsoft.com/office/drawing/2014/main" id="{9C6304E0-D9DA-83B3-6D5F-616B28BD5561}"/>
              </a:ext>
            </a:extLst>
          </p:cNvPr>
          <p:cNvSpPr txBox="1"/>
          <p:nvPr/>
        </p:nvSpPr>
        <p:spPr>
          <a:xfrm>
            <a:off x="5584598" y="4252062"/>
            <a:ext cx="1489319" cy="67954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土地利用精度指标变化曲线</a:t>
            </a:r>
          </a:p>
        </p:txBody>
      </p:sp>
      <p:sp>
        <p:nvSpPr>
          <p:cNvPr id="6" name="文本框 5">
            <a:hlinkClick r:id="rId5"/>
            <a:extLst>
              <a:ext uri="{FF2B5EF4-FFF2-40B4-BE49-F238E27FC236}">
                <a16:creationId xmlns:a16="http://schemas.microsoft.com/office/drawing/2014/main" id="{2AE71393-4F6A-209C-835F-0524516C2DC2}"/>
              </a:ext>
            </a:extLst>
          </p:cNvPr>
          <p:cNvSpPr txBox="1"/>
          <p:nvPr/>
        </p:nvSpPr>
        <p:spPr>
          <a:xfrm>
            <a:off x="3301886" y="4611409"/>
            <a:ext cx="1333650" cy="98732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各用地类型地块总量变化曲线</a:t>
            </a:r>
          </a:p>
        </p:txBody>
      </p:sp>
      <p:sp>
        <p:nvSpPr>
          <p:cNvPr id="7" name="文本框 6">
            <a:hlinkClick r:id="rId5"/>
            <a:extLst>
              <a:ext uri="{FF2B5EF4-FFF2-40B4-BE49-F238E27FC236}">
                <a16:creationId xmlns:a16="http://schemas.microsoft.com/office/drawing/2014/main" id="{F16B3BD8-EEFB-341A-2027-DC04710D96DA}"/>
              </a:ext>
            </a:extLst>
          </p:cNvPr>
          <p:cNvSpPr txBox="1"/>
          <p:nvPr/>
        </p:nvSpPr>
        <p:spPr>
          <a:xfrm>
            <a:off x="9060155" y="1889638"/>
            <a:ext cx="1855335"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两期土地利用数据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文本框 9">
            <a:hlinkClick r:id="rId5"/>
            <a:extLst>
              <a:ext uri="{FF2B5EF4-FFF2-40B4-BE49-F238E27FC236}">
                <a16:creationId xmlns:a16="http://schemas.microsoft.com/office/drawing/2014/main" id="{62AD7262-B312-092B-CA53-C0134521F30E}"/>
              </a:ext>
            </a:extLst>
          </p:cNvPr>
          <p:cNvSpPr txBox="1"/>
          <p:nvPr/>
        </p:nvSpPr>
        <p:spPr>
          <a:xfrm>
            <a:off x="9241002" y="3944541"/>
            <a:ext cx="2163161" cy="129458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用地需求总量与</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土地利用转移矩阵</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进行未来预测时需对该模块进行修改</a:t>
            </a:r>
          </a:p>
        </p:txBody>
      </p:sp>
      <p:sp>
        <p:nvSpPr>
          <p:cNvPr id="11" name="文本框 10">
            <a:hlinkClick r:id="rId5"/>
            <a:extLst>
              <a:ext uri="{FF2B5EF4-FFF2-40B4-BE49-F238E27FC236}">
                <a16:creationId xmlns:a16="http://schemas.microsoft.com/office/drawing/2014/main" id="{EF73C6A9-3612-E2C9-C511-87E21EFE6B1A}"/>
              </a:ext>
            </a:extLst>
          </p:cNvPr>
          <p:cNvSpPr txBox="1"/>
          <p:nvPr/>
        </p:nvSpPr>
        <p:spPr>
          <a:xfrm>
            <a:off x="232802" y="1198271"/>
            <a:ext cx="2282401" cy="659155"/>
          </a:xfrm>
          <a:prstGeom prst="rect">
            <a:avLst/>
          </a:prstGeom>
          <a:noFill/>
        </p:spPr>
        <p:txBody>
          <a:bodyPr vert="horz" wrap="square" rtlCol="0">
            <a:spAutoFit/>
          </a:bodyPr>
          <a:lstStyle/>
          <a:p>
            <a:pPr marR="0" lvl="0" algn="ctr" defTabSz="914400" rtl="0" eaLnBrk="1" fontAlgn="auto" latinLnBrk="0" hangingPunct="1">
              <a:lnSpc>
                <a:spcPts val="2200"/>
              </a:lnSpc>
              <a:spcBef>
                <a:spcPts val="0"/>
              </a:spcBef>
              <a:spcAft>
                <a:spcPts val="0"/>
              </a:spcAft>
              <a:buClrTx/>
              <a:buSzTx/>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土地利用变化模拟模块</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F49DBB0C-45D8-49C7-6E52-104669C460F6}"/>
              </a:ext>
            </a:extLst>
          </p:cNvPr>
          <p:cNvPicPr>
            <a:picLocks noChangeAspect="1"/>
          </p:cNvPicPr>
          <p:nvPr/>
        </p:nvPicPr>
        <p:blipFill>
          <a:blip r:embed="rId6"/>
          <a:stretch>
            <a:fillRect/>
          </a:stretch>
        </p:blipFill>
        <p:spPr>
          <a:xfrm>
            <a:off x="46094" y="1978163"/>
            <a:ext cx="2746584" cy="1181670"/>
          </a:xfrm>
          <a:prstGeom prst="rect">
            <a:avLst/>
          </a:prstGeom>
        </p:spPr>
      </p:pic>
    </p:spTree>
    <p:extLst>
      <p:ext uri="{BB962C8B-B14F-4D97-AF65-F5344CB8AC3E}">
        <p14:creationId xmlns:p14="http://schemas.microsoft.com/office/powerpoint/2010/main" val="3407095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CE76-5053-2C56-B255-5E83FEB67710}"/>
            </a:ext>
          </a:extLst>
        </p:cNvPr>
        <p:cNvGrpSpPr/>
        <p:nvPr/>
      </p:nvGrpSpPr>
      <p:grpSpPr>
        <a:xfrm>
          <a:off x="0" y="0"/>
          <a:ext cx="0" cy="0"/>
          <a:chOff x="0" y="0"/>
          <a:chExt cx="0" cy="0"/>
        </a:xfrm>
      </p:grpSpPr>
      <p:pic>
        <p:nvPicPr>
          <p:cNvPr id="15" name="图片 14">
            <a:extLst>
              <a:ext uri="{FF2B5EF4-FFF2-40B4-BE49-F238E27FC236}">
                <a16:creationId xmlns:a16="http://schemas.microsoft.com/office/drawing/2014/main" id="{1AB4905A-7B86-4F93-D8AB-6963B6A6C038}"/>
              </a:ext>
            </a:extLst>
          </p:cNvPr>
          <p:cNvPicPr>
            <a:picLocks noChangeAspect="1"/>
          </p:cNvPicPr>
          <p:nvPr/>
        </p:nvPicPr>
        <p:blipFill>
          <a:blip r:embed="rId3"/>
          <a:stretch>
            <a:fillRect/>
          </a:stretch>
        </p:blipFill>
        <p:spPr>
          <a:xfrm>
            <a:off x="2881299" y="922788"/>
            <a:ext cx="8041885" cy="5811400"/>
          </a:xfrm>
          <a:prstGeom prst="rect">
            <a:avLst/>
          </a:prstGeom>
        </p:spPr>
      </p:pic>
      <p:sp>
        <p:nvSpPr>
          <p:cNvPr id="1048680" name="文本占位符 2">
            <a:extLst>
              <a:ext uri="{FF2B5EF4-FFF2-40B4-BE49-F238E27FC236}">
                <a16:creationId xmlns:a16="http://schemas.microsoft.com/office/drawing/2014/main" id="{BB618663-0CEE-4720-3C09-0B5B71F2E69D}"/>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7CE0D5ED-BC3E-B0EB-9127-0BF17B29E5C8}"/>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1FD3B32B-F71B-0DC3-A0F9-09EBBA883174}"/>
              </a:ext>
            </a:extLst>
          </p:cNvPr>
          <p:cNvCxnSpPr/>
          <p:nvPr/>
        </p:nvCxnSpPr>
        <p:spPr>
          <a:xfrm>
            <a:off x="2096771" y="858029"/>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B6B38246-35EB-D37F-F601-F7A5CB5E6D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灯片编号占位符 1">
            <a:extLst>
              <a:ext uri="{FF2B5EF4-FFF2-40B4-BE49-F238E27FC236}">
                <a16:creationId xmlns:a16="http://schemas.microsoft.com/office/drawing/2014/main" id="{37B021C9-3A1B-3F1D-DFBA-508EA84011B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D1D2E-72E5-4DE1-9FE1-CE7E70D4C1DF}" type="slidenum">
              <a:rPr lang="zh-CN" altLang="en-US" smtClean="0">
                <a:solidFill>
                  <a:prstClr val="black">
                    <a:tint val="75000"/>
                  </a:prstClr>
                </a:solidFill>
                <a:latin typeface="等线"/>
                <a:ea typeface="等线" panose="02010600030101010101" pitchFamily="2" charset="-122"/>
              </a:rPr>
              <a:pPr/>
              <a:t>36</a:t>
            </a:fld>
            <a:endParaRPr lang="zh-CN" altLang="en-US" dirty="0">
              <a:solidFill>
                <a:prstClr val="black">
                  <a:tint val="75000"/>
                </a:prstClr>
              </a:solidFill>
              <a:latin typeface="等线"/>
              <a:ea typeface="等线" panose="02010600030101010101" pitchFamily="2" charset="-122"/>
            </a:endParaRPr>
          </a:p>
        </p:txBody>
      </p:sp>
      <p:sp>
        <p:nvSpPr>
          <p:cNvPr id="2097156" name="等腰三角形 3">
            <a:extLst>
              <a:ext uri="{FF2B5EF4-FFF2-40B4-BE49-F238E27FC236}">
                <a16:creationId xmlns:a16="http://schemas.microsoft.com/office/drawing/2014/main" id="{13EF8451-A25E-D1E0-EC32-D02C57772E33}"/>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7" name="文本占位符 2">
            <a:extLst>
              <a:ext uri="{FF2B5EF4-FFF2-40B4-BE49-F238E27FC236}">
                <a16:creationId xmlns:a16="http://schemas.microsoft.com/office/drawing/2014/main" id="{8BEAD35E-7242-DE58-C690-BF697D183822}"/>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2" name="标题 1">
            <a:extLst>
              <a:ext uri="{FF2B5EF4-FFF2-40B4-BE49-F238E27FC236}">
                <a16:creationId xmlns:a16="http://schemas.microsoft.com/office/drawing/2014/main" id="{16191ADF-25F8-4DB9-CF61-A839EAAFD67E}"/>
              </a:ext>
            </a:extLst>
          </p:cNvPr>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sp>
        <p:nvSpPr>
          <p:cNvPr id="3" name="文本框 2">
            <a:hlinkClick r:id="rId5"/>
            <a:extLst>
              <a:ext uri="{FF2B5EF4-FFF2-40B4-BE49-F238E27FC236}">
                <a16:creationId xmlns:a16="http://schemas.microsoft.com/office/drawing/2014/main" id="{C2882466-B5B1-FBB7-5536-11AE4F7C6EE3}"/>
              </a:ext>
            </a:extLst>
          </p:cNvPr>
          <p:cNvSpPr txBox="1"/>
          <p:nvPr/>
        </p:nvSpPr>
        <p:spPr>
          <a:xfrm>
            <a:off x="3119487" y="2803560"/>
            <a:ext cx="1932669" cy="98732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结果显示区：用于展示人口经济密度等结果可视化内容</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文本框 7">
            <a:hlinkClick r:id="rId5"/>
            <a:extLst>
              <a:ext uri="{FF2B5EF4-FFF2-40B4-BE49-F238E27FC236}">
                <a16:creationId xmlns:a16="http://schemas.microsoft.com/office/drawing/2014/main" id="{F689223C-D808-620B-1243-944C891923B9}"/>
              </a:ext>
            </a:extLst>
          </p:cNvPr>
          <p:cNvSpPr txBox="1"/>
          <p:nvPr/>
        </p:nvSpPr>
        <p:spPr>
          <a:xfrm>
            <a:off x="5542070" y="2765581"/>
            <a:ext cx="1932670" cy="98732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精度显示区：呈现模拟结果与的精度评估可视化结果</a:t>
            </a:r>
          </a:p>
        </p:txBody>
      </p:sp>
      <p:sp>
        <p:nvSpPr>
          <p:cNvPr id="9" name="文本框 8">
            <a:hlinkClick r:id="rId5"/>
            <a:extLst>
              <a:ext uri="{FF2B5EF4-FFF2-40B4-BE49-F238E27FC236}">
                <a16:creationId xmlns:a16="http://schemas.microsoft.com/office/drawing/2014/main" id="{A3BCE8DC-2217-CFEC-3190-4AD368DB7B03}"/>
              </a:ext>
            </a:extLst>
          </p:cNvPr>
          <p:cNvSpPr txBox="1"/>
          <p:nvPr/>
        </p:nvSpPr>
        <p:spPr>
          <a:xfrm>
            <a:off x="8796046" y="1342222"/>
            <a:ext cx="1149249"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迭代次数</a:t>
            </a:r>
          </a:p>
        </p:txBody>
      </p:sp>
      <p:sp>
        <p:nvSpPr>
          <p:cNvPr id="12" name="文本框 11">
            <a:hlinkClick r:id="rId5"/>
            <a:extLst>
              <a:ext uri="{FF2B5EF4-FFF2-40B4-BE49-F238E27FC236}">
                <a16:creationId xmlns:a16="http://schemas.microsoft.com/office/drawing/2014/main" id="{78DAD147-6CF4-901A-4A96-A293EA7008CC}"/>
              </a:ext>
            </a:extLst>
          </p:cNvPr>
          <p:cNvSpPr txBox="1"/>
          <p:nvPr/>
        </p:nvSpPr>
        <p:spPr>
          <a:xfrm>
            <a:off x="9202564" y="3462096"/>
            <a:ext cx="1855335"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总体发展概率数据</a:t>
            </a:r>
          </a:p>
        </p:txBody>
      </p:sp>
      <p:sp>
        <p:nvSpPr>
          <p:cNvPr id="14" name="文本框 13">
            <a:hlinkClick r:id="rId5"/>
            <a:extLst>
              <a:ext uri="{FF2B5EF4-FFF2-40B4-BE49-F238E27FC236}">
                <a16:creationId xmlns:a16="http://schemas.microsoft.com/office/drawing/2014/main" id="{12AD5DA6-330F-C9E6-438D-1F32A44E8AE9}"/>
              </a:ext>
            </a:extLst>
          </p:cNvPr>
          <p:cNvSpPr txBox="1"/>
          <p:nvPr/>
        </p:nvSpPr>
        <p:spPr>
          <a:xfrm>
            <a:off x="9267118" y="5918751"/>
            <a:ext cx="1723423" cy="67903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输出结果路径及相关工程文件</a:t>
            </a:r>
          </a:p>
        </p:txBody>
      </p:sp>
      <p:sp>
        <p:nvSpPr>
          <p:cNvPr id="18" name="文本框 17">
            <a:hlinkClick r:id="rId5"/>
            <a:extLst>
              <a:ext uri="{FF2B5EF4-FFF2-40B4-BE49-F238E27FC236}">
                <a16:creationId xmlns:a16="http://schemas.microsoft.com/office/drawing/2014/main" id="{3E9C87D9-0E0D-748E-3943-2880B90AAB1F}"/>
              </a:ext>
            </a:extLst>
          </p:cNvPr>
          <p:cNvSpPr txBox="1"/>
          <p:nvPr/>
        </p:nvSpPr>
        <p:spPr>
          <a:xfrm>
            <a:off x="10408026" y="1209702"/>
            <a:ext cx="1873688"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模型运行日志窗口</a:t>
            </a:r>
          </a:p>
        </p:txBody>
      </p:sp>
      <p:sp>
        <p:nvSpPr>
          <p:cNvPr id="19" name="文本框 18">
            <a:hlinkClick r:id="rId5"/>
            <a:extLst>
              <a:ext uri="{FF2B5EF4-FFF2-40B4-BE49-F238E27FC236}">
                <a16:creationId xmlns:a16="http://schemas.microsoft.com/office/drawing/2014/main" id="{AC6F2014-18AC-EC1D-AA84-3FECF90366DC}"/>
              </a:ext>
            </a:extLst>
          </p:cNvPr>
          <p:cNvSpPr txBox="1"/>
          <p:nvPr/>
        </p:nvSpPr>
        <p:spPr>
          <a:xfrm>
            <a:off x="5542070" y="4252062"/>
            <a:ext cx="1489319" cy="67954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土地利用精度指标变化曲线</a:t>
            </a:r>
          </a:p>
        </p:txBody>
      </p:sp>
      <p:sp>
        <p:nvSpPr>
          <p:cNvPr id="6" name="文本框 5">
            <a:hlinkClick r:id="rId5"/>
            <a:extLst>
              <a:ext uri="{FF2B5EF4-FFF2-40B4-BE49-F238E27FC236}">
                <a16:creationId xmlns:a16="http://schemas.microsoft.com/office/drawing/2014/main" id="{44C21F2E-F41E-8223-82A9-27FB3B040567}"/>
              </a:ext>
            </a:extLst>
          </p:cNvPr>
          <p:cNvSpPr txBox="1"/>
          <p:nvPr/>
        </p:nvSpPr>
        <p:spPr>
          <a:xfrm>
            <a:off x="3259358" y="4611409"/>
            <a:ext cx="1333650" cy="98732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各用地类型地块总量变化曲线</a:t>
            </a:r>
          </a:p>
        </p:txBody>
      </p:sp>
      <p:sp>
        <p:nvSpPr>
          <p:cNvPr id="7" name="文本框 6">
            <a:hlinkClick r:id="rId5"/>
            <a:extLst>
              <a:ext uri="{FF2B5EF4-FFF2-40B4-BE49-F238E27FC236}">
                <a16:creationId xmlns:a16="http://schemas.microsoft.com/office/drawing/2014/main" id="{0B7B8198-818C-66E1-F164-7ADA11988281}"/>
              </a:ext>
            </a:extLst>
          </p:cNvPr>
          <p:cNvSpPr txBox="1"/>
          <p:nvPr/>
        </p:nvSpPr>
        <p:spPr>
          <a:xfrm>
            <a:off x="9202564" y="2073253"/>
            <a:ext cx="1855335"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两期密度值数据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文本框 9">
            <a:hlinkClick r:id="rId5"/>
            <a:extLst>
              <a:ext uri="{FF2B5EF4-FFF2-40B4-BE49-F238E27FC236}">
                <a16:creationId xmlns:a16="http://schemas.microsoft.com/office/drawing/2014/main" id="{56A49014-23EC-3148-F143-6D20C4FF0914}"/>
              </a:ext>
            </a:extLst>
          </p:cNvPr>
          <p:cNvSpPr txBox="1"/>
          <p:nvPr/>
        </p:nvSpPr>
        <p:spPr>
          <a:xfrm>
            <a:off x="9841603" y="3989872"/>
            <a:ext cx="2163161" cy="98732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密度值需求总量</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进行未来预测时需对该模块进行修改</a:t>
            </a:r>
          </a:p>
        </p:txBody>
      </p:sp>
      <p:sp>
        <p:nvSpPr>
          <p:cNvPr id="11" name="文本框 10">
            <a:hlinkClick r:id="rId5"/>
            <a:extLst>
              <a:ext uri="{FF2B5EF4-FFF2-40B4-BE49-F238E27FC236}">
                <a16:creationId xmlns:a16="http://schemas.microsoft.com/office/drawing/2014/main" id="{1B6FD4DC-2330-972C-4AB7-2B21A9998D71}"/>
              </a:ext>
            </a:extLst>
          </p:cNvPr>
          <p:cNvSpPr txBox="1"/>
          <p:nvPr/>
        </p:nvSpPr>
        <p:spPr>
          <a:xfrm>
            <a:off x="128907" y="1120898"/>
            <a:ext cx="2752392" cy="659155"/>
          </a:xfrm>
          <a:prstGeom prst="rect">
            <a:avLst/>
          </a:prstGeom>
          <a:noFill/>
        </p:spPr>
        <p:txBody>
          <a:bodyPr vert="horz" wrap="square" rtlCol="0">
            <a:spAutoFit/>
          </a:bodyPr>
          <a:lstStyle/>
          <a:p>
            <a:pPr marR="0" lvl="0" algn="ctr" defTabSz="914400" rtl="0" eaLnBrk="1" fontAlgn="auto" latinLnBrk="0" hangingPunct="1">
              <a:lnSpc>
                <a:spcPts val="2200"/>
              </a:lnSpc>
              <a:spcBef>
                <a:spcPts val="0"/>
              </a:spcBef>
              <a:spcAft>
                <a:spcPts val="0"/>
              </a:spcAft>
              <a:buClrTx/>
              <a:buSzTx/>
              <a:tabLst/>
              <a:defRPr/>
            </a:pPr>
            <a:r>
              <a:rPr lang="zh-CN" altLang="en-US" sz="2400" b="1" dirty="0">
                <a:solidFill>
                  <a:prstClr val="black"/>
                </a:solidFill>
                <a:latin typeface="华文中宋" panose="02010600040101010101" pitchFamily="2" charset="-122"/>
                <a:ea typeface="华文中宋" panose="02010600040101010101" pitchFamily="2" charset="-122"/>
                <a:cs typeface="Times New Roman" panose="02020603050405020304" pitchFamily="18" charset="0"/>
              </a:rPr>
              <a:t>人口经济密度模拟模块</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6" name="文本框 15">
            <a:hlinkClick r:id="rId5"/>
            <a:extLst>
              <a:ext uri="{FF2B5EF4-FFF2-40B4-BE49-F238E27FC236}">
                <a16:creationId xmlns:a16="http://schemas.microsoft.com/office/drawing/2014/main" id="{17C2B17E-944E-81C4-58B7-5BC0D5152A32}"/>
              </a:ext>
            </a:extLst>
          </p:cNvPr>
          <p:cNvSpPr txBox="1"/>
          <p:nvPr/>
        </p:nvSpPr>
        <p:spPr>
          <a:xfrm>
            <a:off x="9202564" y="2904093"/>
            <a:ext cx="1855335"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初始密度状态数据</a:t>
            </a:r>
          </a:p>
        </p:txBody>
      </p:sp>
      <p:sp>
        <p:nvSpPr>
          <p:cNvPr id="20" name="文本框 19">
            <a:hlinkClick r:id="rId5"/>
            <a:extLst>
              <a:ext uri="{FF2B5EF4-FFF2-40B4-BE49-F238E27FC236}">
                <a16:creationId xmlns:a16="http://schemas.microsoft.com/office/drawing/2014/main" id="{40135F3A-0B4D-560D-4C24-E6848DAE8BA4}"/>
              </a:ext>
            </a:extLst>
          </p:cNvPr>
          <p:cNvSpPr txBox="1"/>
          <p:nvPr/>
        </p:nvSpPr>
        <p:spPr>
          <a:xfrm>
            <a:off x="9822663" y="5043289"/>
            <a:ext cx="2388402"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研究区域矢量边界数据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03C14972-7BB8-5B0C-2C08-8E8A13CA7D05}"/>
              </a:ext>
            </a:extLst>
          </p:cNvPr>
          <p:cNvPicPr>
            <a:picLocks noChangeAspect="1"/>
          </p:cNvPicPr>
          <p:nvPr/>
        </p:nvPicPr>
        <p:blipFill>
          <a:blip r:embed="rId6"/>
          <a:stretch>
            <a:fillRect/>
          </a:stretch>
        </p:blipFill>
        <p:spPr>
          <a:xfrm>
            <a:off x="-18996" y="1978163"/>
            <a:ext cx="3019389" cy="1026269"/>
          </a:xfrm>
          <a:prstGeom prst="rect">
            <a:avLst/>
          </a:prstGeom>
        </p:spPr>
      </p:pic>
    </p:spTree>
    <p:extLst>
      <p:ext uri="{BB962C8B-B14F-4D97-AF65-F5344CB8AC3E}">
        <p14:creationId xmlns:p14="http://schemas.microsoft.com/office/powerpoint/2010/main" val="3193002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5AF2-44EE-F176-BE5B-D6E1F174658B}"/>
            </a:ext>
          </a:extLst>
        </p:cNvPr>
        <p:cNvGrpSpPr/>
        <p:nvPr/>
      </p:nvGrpSpPr>
      <p:grpSpPr>
        <a:xfrm>
          <a:off x="0" y="0"/>
          <a:ext cx="0" cy="0"/>
          <a:chOff x="0" y="0"/>
          <a:chExt cx="0" cy="0"/>
        </a:xfrm>
      </p:grpSpPr>
      <p:sp>
        <p:nvSpPr>
          <p:cNvPr id="1048680" name="文本占位符 2">
            <a:extLst>
              <a:ext uri="{FF2B5EF4-FFF2-40B4-BE49-F238E27FC236}">
                <a16:creationId xmlns:a16="http://schemas.microsoft.com/office/drawing/2014/main" id="{36C089CC-6F5F-888F-0663-CE49080AB075}"/>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24A3832A-96AF-43BB-FCD9-48EDD0794E02}"/>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D65E51CC-FD7C-A5FE-D0D5-E6B67805FD38}"/>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E9FC9F38-154B-7C02-A7C2-803398C6F4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灯片编号占位符 1">
            <a:extLst>
              <a:ext uri="{FF2B5EF4-FFF2-40B4-BE49-F238E27FC236}">
                <a16:creationId xmlns:a16="http://schemas.microsoft.com/office/drawing/2014/main" id="{88D480CB-DBFD-7D70-98D1-271D225F602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D1D2E-72E5-4DE1-9FE1-CE7E70D4C1DF}" type="slidenum">
              <a:rPr lang="zh-CN" altLang="en-US" smtClean="0">
                <a:solidFill>
                  <a:prstClr val="black">
                    <a:tint val="75000"/>
                  </a:prstClr>
                </a:solidFill>
                <a:latin typeface="等线"/>
                <a:ea typeface="等线" panose="02010600030101010101" pitchFamily="2" charset="-122"/>
              </a:rPr>
              <a:pPr/>
              <a:t>37</a:t>
            </a:fld>
            <a:endParaRPr lang="zh-CN" altLang="en-US" dirty="0">
              <a:solidFill>
                <a:prstClr val="black">
                  <a:tint val="75000"/>
                </a:prstClr>
              </a:solidFill>
              <a:latin typeface="等线"/>
              <a:ea typeface="等线" panose="02010600030101010101" pitchFamily="2" charset="-122"/>
            </a:endParaRPr>
          </a:p>
        </p:txBody>
      </p:sp>
      <p:sp>
        <p:nvSpPr>
          <p:cNvPr id="2097156" name="等腰三角形 3">
            <a:extLst>
              <a:ext uri="{FF2B5EF4-FFF2-40B4-BE49-F238E27FC236}">
                <a16:creationId xmlns:a16="http://schemas.microsoft.com/office/drawing/2014/main" id="{CFDAB9BA-B9CE-78D0-B5BD-B02E162E92AD}"/>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7" name="文本占位符 2">
            <a:extLst>
              <a:ext uri="{FF2B5EF4-FFF2-40B4-BE49-F238E27FC236}">
                <a16:creationId xmlns:a16="http://schemas.microsoft.com/office/drawing/2014/main" id="{8EF7E08B-1E9D-2304-7682-352F10603AED}"/>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59" name="图片 58">
            <a:extLst>
              <a:ext uri="{FF2B5EF4-FFF2-40B4-BE49-F238E27FC236}">
                <a16:creationId xmlns:a16="http://schemas.microsoft.com/office/drawing/2014/main" id="{0C5F9377-3356-F81A-5986-6B5D877A1FAB}"/>
              </a:ext>
            </a:extLst>
          </p:cNvPr>
          <p:cNvPicPr>
            <a:picLocks noChangeAspect="1"/>
          </p:cNvPicPr>
          <p:nvPr/>
        </p:nvPicPr>
        <p:blipFill>
          <a:blip r:embed="rId4"/>
          <a:stretch>
            <a:fillRect/>
          </a:stretch>
        </p:blipFill>
        <p:spPr>
          <a:xfrm>
            <a:off x="1224318" y="1031528"/>
            <a:ext cx="9743364" cy="5732086"/>
          </a:xfrm>
          <a:prstGeom prst="rect">
            <a:avLst/>
          </a:prstGeom>
        </p:spPr>
      </p:pic>
      <p:sp>
        <p:nvSpPr>
          <p:cNvPr id="2097152" name="标题 1">
            <a:extLst>
              <a:ext uri="{FF2B5EF4-FFF2-40B4-BE49-F238E27FC236}">
                <a16:creationId xmlns:a16="http://schemas.microsoft.com/office/drawing/2014/main" id="{3CD6C7C1-5BBA-A97D-166E-40B088E76537}"/>
              </a:ext>
            </a:extLst>
          </p:cNvPr>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sp>
        <p:nvSpPr>
          <p:cNvPr id="3" name="文本框 2">
            <a:hlinkClick r:id="rId5"/>
            <a:extLst>
              <a:ext uri="{FF2B5EF4-FFF2-40B4-BE49-F238E27FC236}">
                <a16:creationId xmlns:a16="http://schemas.microsoft.com/office/drawing/2014/main" id="{019B559A-CD59-0D37-B7A6-DF11FF9CB47F}"/>
              </a:ext>
            </a:extLst>
          </p:cNvPr>
          <p:cNvSpPr txBox="1"/>
          <p:nvPr/>
        </p:nvSpPr>
        <p:spPr>
          <a:xfrm>
            <a:off x="1424761" y="1545695"/>
            <a:ext cx="2814083" cy="67954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结果显示区：用于展示土地利用等结果数据可视化内容</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文本框 7">
            <a:hlinkClick r:id="rId5"/>
            <a:extLst>
              <a:ext uri="{FF2B5EF4-FFF2-40B4-BE49-F238E27FC236}">
                <a16:creationId xmlns:a16="http://schemas.microsoft.com/office/drawing/2014/main" id="{BA49C775-98EB-D5BF-BB63-4509D9C8A3BB}"/>
              </a:ext>
            </a:extLst>
          </p:cNvPr>
          <p:cNvSpPr txBox="1"/>
          <p:nvPr/>
        </p:nvSpPr>
        <p:spPr>
          <a:xfrm>
            <a:off x="4789179" y="1872295"/>
            <a:ext cx="2814083" cy="67954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精度显示区：呈现模拟结果与的精度评估可视化结果</a:t>
            </a:r>
          </a:p>
        </p:txBody>
      </p:sp>
      <p:sp>
        <p:nvSpPr>
          <p:cNvPr id="9" name="文本框 8">
            <a:hlinkClick r:id="rId5"/>
            <a:extLst>
              <a:ext uri="{FF2B5EF4-FFF2-40B4-BE49-F238E27FC236}">
                <a16:creationId xmlns:a16="http://schemas.microsoft.com/office/drawing/2014/main" id="{46012691-EFBB-AAA8-7D70-79526A0B235B}"/>
              </a:ext>
            </a:extLst>
          </p:cNvPr>
          <p:cNvSpPr txBox="1"/>
          <p:nvPr/>
        </p:nvSpPr>
        <p:spPr>
          <a:xfrm>
            <a:off x="10830409" y="1320957"/>
            <a:ext cx="1149249"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迭代次数</a:t>
            </a:r>
          </a:p>
        </p:txBody>
      </p:sp>
      <p:sp>
        <p:nvSpPr>
          <p:cNvPr id="12" name="文本框 11">
            <a:hlinkClick r:id="rId5"/>
            <a:extLst>
              <a:ext uri="{FF2B5EF4-FFF2-40B4-BE49-F238E27FC236}">
                <a16:creationId xmlns:a16="http://schemas.microsoft.com/office/drawing/2014/main" id="{D8AE8A8F-C712-859C-5A5D-83462711BCBE}"/>
              </a:ext>
            </a:extLst>
          </p:cNvPr>
          <p:cNvSpPr txBox="1"/>
          <p:nvPr/>
        </p:nvSpPr>
        <p:spPr>
          <a:xfrm>
            <a:off x="10835679" y="1644086"/>
            <a:ext cx="1434293"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内部迭代轮数</a:t>
            </a:r>
          </a:p>
        </p:txBody>
      </p:sp>
      <p:sp>
        <p:nvSpPr>
          <p:cNvPr id="13" name="文本框 12">
            <a:hlinkClick r:id="rId5"/>
            <a:extLst>
              <a:ext uri="{FF2B5EF4-FFF2-40B4-BE49-F238E27FC236}">
                <a16:creationId xmlns:a16="http://schemas.microsoft.com/office/drawing/2014/main" id="{6867101F-737F-A6F0-7ED0-0A1817DA176D}"/>
              </a:ext>
            </a:extLst>
          </p:cNvPr>
          <p:cNvSpPr txBox="1"/>
          <p:nvPr/>
        </p:nvSpPr>
        <p:spPr>
          <a:xfrm>
            <a:off x="8015671" y="2920365"/>
            <a:ext cx="3056367"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加载的协同模拟模型及参数设置</a:t>
            </a:r>
          </a:p>
        </p:txBody>
      </p:sp>
      <p:sp>
        <p:nvSpPr>
          <p:cNvPr id="14" name="文本框 13">
            <a:hlinkClick r:id="rId5"/>
            <a:extLst>
              <a:ext uri="{FF2B5EF4-FFF2-40B4-BE49-F238E27FC236}">
                <a16:creationId xmlns:a16="http://schemas.microsoft.com/office/drawing/2014/main" id="{F3B43A7C-CDD2-7DD4-57A0-D25842B6341D}"/>
              </a:ext>
            </a:extLst>
          </p:cNvPr>
          <p:cNvSpPr txBox="1"/>
          <p:nvPr/>
        </p:nvSpPr>
        <p:spPr>
          <a:xfrm>
            <a:off x="10383059" y="3804924"/>
            <a:ext cx="1723423" cy="67903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输出结果路径及相关工程文件</a:t>
            </a:r>
          </a:p>
        </p:txBody>
      </p:sp>
      <p:sp>
        <p:nvSpPr>
          <p:cNvPr id="18" name="文本框 17">
            <a:hlinkClick r:id="rId5"/>
            <a:extLst>
              <a:ext uri="{FF2B5EF4-FFF2-40B4-BE49-F238E27FC236}">
                <a16:creationId xmlns:a16="http://schemas.microsoft.com/office/drawing/2014/main" id="{65064798-34A6-BBD7-9CB8-E76B12C15D8B}"/>
              </a:ext>
            </a:extLst>
          </p:cNvPr>
          <p:cNvSpPr txBox="1"/>
          <p:nvPr/>
        </p:nvSpPr>
        <p:spPr>
          <a:xfrm>
            <a:off x="10105970" y="5267190"/>
            <a:ext cx="1873688"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模型运行日志窗口</a:t>
            </a:r>
          </a:p>
        </p:txBody>
      </p:sp>
      <p:sp>
        <p:nvSpPr>
          <p:cNvPr id="19" name="文本框 18">
            <a:hlinkClick r:id="rId5"/>
            <a:extLst>
              <a:ext uri="{FF2B5EF4-FFF2-40B4-BE49-F238E27FC236}">
                <a16:creationId xmlns:a16="http://schemas.microsoft.com/office/drawing/2014/main" id="{810523D6-939A-1DCF-AD86-06A34F1ED1F8}"/>
              </a:ext>
            </a:extLst>
          </p:cNvPr>
          <p:cNvSpPr txBox="1"/>
          <p:nvPr/>
        </p:nvSpPr>
        <p:spPr>
          <a:xfrm>
            <a:off x="1695617" y="6028408"/>
            <a:ext cx="2656644"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土地利用精度指标变化曲线</a:t>
            </a:r>
          </a:p>
        </p:txBody>
      </p:sp>
      <p:sp>
        <p:nvSpPr>
          <p:cNvPr id="21" name="文本框 20">
            <a:hlinkClick r:id="rId5"/>
            <a:extLst>
              <a:ext uri="{FF2B5EF4-FFF2-40B4-BE49-F238E27FC236}">
                <a16:creationId xmlns:a16="http://schemas.microsoft.com/office/drawing/2014/main" id="{CF9A609A-DB6C-F47B-0D19-49EF59F2C293}"/>
              </a:ext>
            </a:extLst>
          </p:cNvPr>
          <p:cNvSpPr txBox="1"/>
          <p:nvPr/>
        </p:nvSpPr>
        <p:spPr>
          <a:xfrm>
            <a:off x="5044872" y="6024706"/>
            <a:ext cx="2482980"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密度值精度指标变化曲线</a:t>
            </a:r>
          </a:p>
        </p:txBody>
      </p:sp>
    </p:spTree>
    <p:extLst>
      <p:ext uri="{BB962C8B-B14F-4D97-AF65-F5344CB8AC3E}">
        <p14:creationId xmlns:p14="http://schemas.microsoft.com/office/powerpoint/2010/main" val="2382618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202B3-62E2-09DD-0CE5-3ED8CA4EC7B7}"/>
            </a:ext>
          </a:extLst>
        </p:cNvPr>
        <p:cNvGrpSpPr/>
        <p:nvPr/>
      </p:nvGrpSpPr>
      <p:grpSpPr>
        <a:xfrm>
          <a:off x="0" y="0"/>
          <a:ext cx="0" cy="0"/>
          <a:chOff x="0" y="0"/>
          <a:chExt cx="0" cy="0"/>
        </a:xfrm>
      </p:grpSpPr>
      <p:pic>
        <p:nvPicPr>
          <p:cNvPr id="20" name="图片 19">
            <a:extLst>
              <a:ext uri="{FF2B5EF4-FFF2-40B4-BE49-F238E27FC236}">
                <a16:creationId xmlns:a16="http://schemas.microsoft.com/office/drawing/2014/main" id="{578D0C65-BBDC-24D0-6666-83203E22DEDF}"/>
              </a:ext>
            </a:extLst>
          </p:cNvPr>
          <p:cNvPicPr>
            <a:picLocks noChangeAspect="1"/>
          </p:cNvPicPr>
          <p:nvPr/>
        </p:nvPicPr>
        <p:blipFill>
          <a:blip r:embed="rId3"/>
          <a:stretch>
            <a:fillRect/>
          </a:stretch>
        </p:blipFill>
        <p:spPr>
          <a:xfrm>
            <a:off x="506364" y="2335206"/>
            <a:ext cx="5519202" cy="3793771"/>
          </a:xfrm>
          <a:prstGeom prst="rect">
            <a:avLst/>
          </a:prstGeom>
        </p:spPr>
      </p:pic>
      <p:pic>
        <p:nvPicPr>
          <p:cNvPr id="10" name="图片 9">
            <a:extLst>
              <a:ext uri="{FF2B5EF4-FFF2-40B4-BE49-F238E27FC236}">
                <a16:creationId xmlns:a16="http://schemas.microsoft.com/office/drawing/2014/main" id="{82EC0831-7985-DAB4-6A8B-766FB15EF7AA}"/>
              </a:ext>
            </a:extLst>
          </p:cNvPr>
          <p:cNvPicPr>
            <a:picLocks noChangeAspect="1"/>
          </p:cNvPicPr>
          <p:nvPr/>
        </p:nvPicPr>
        <p:blipFill>
          <a:blip r:embed="rId4"/>
          <a:stretch>
            <a:fillRect/>
          </a:stretch>
        </p:blipFill>
        <p:spPr>
          <a:xfrm>
            <a:off x="6266125" y="1607695"/>
            <a:ext cx="5177125" cy="4995558"/>
          </a:xfrm>
          <a:prstGeom prst="rect">
            <a:avLst/>
          </a:prstGeom>
        </p:spPr>
      </p:pic>
      <p:sp>
        <p:nvSpPr>
          <p:cNvPr id="1048680" name="文本占位符 2">
            <a:extLst>
              <a:ext uri="{FF2B5EF4-FFF2-40B4-BE49-F238E27FC236}">
                <a16:creationId xmlns:a16="http://schemas.microsoft.com/office/drawing/2014/main" id="{65F85541-8860-1B7F-B9C7-BCF6108F326F}"/>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4C28ADFF-6893-C000-3E8C-E43AAE38CD3A}"/>
              </a:ext>
            </a:extLst>
          </p:cNvPr>
          <p:cNvPicPr>
            <a:picLocks noChangeAspect="1"/>
          </p:cNvPicPr>
          <p:nvPr/>
        </p:nvPicPr>
        <p:blipFill>
          <a:blip r:embed="rId5"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D8233687-AF5F-DC46-5BE4-055760EF90BB}"/>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C4C17059-7381-0728-D853-2FA44C87DC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灯片编号占位符 1">
            <a:extLst>
              <a:ext uri="{FF2B5EF4-FFF2-40B4-BE49-F238E27FC236}">
                <a16:creationId xmlns:a16="http://schemas.microsoft.com/office/drawing/2014/main" id="{AEDE3976-AD60-B87A-BDBF-0905FF71693F}"/>
              </a:ext>
            </a:extLst>
          </p:cNvPr>
          <p:cNvSpPr txBox="1">
            <a:spLocks/>
          </p:cNvSpPr>
          <p:nvPr/>
        </p:nvSpPr>
        <p:spPr>
          <a:xfrm>
            <a:off x="9323355" y="647127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D1D2E-72E5-4DE1-9FE1-CE7E70D4C1DF}" type="slidenum">
              <a:rPr lang="zh-CN" altLang="en-US" smtClean="0">
                <a:solidFill>
                  <a:prstClr val="black">
                    <a:tint val="75000"/>
                  </a:prstClr>
                </a:solidFill>
                <a:latin typeface="等线"/>
                <a:ea typeface="等线" panose="02010600030101010101" pitchFamily="2" charset="-122"/>
              </a:rPr>
              <a:pPr/>
              <a:t>38</a:t>
            </a:fld>
            <a:endParaRPr lang="zh-CN" altLang="en-US" dirty="0">
              <a:solidFill>
                <a:prstClr val="black">
                  <a:tint val="75000"/>
                </a:prstClr>
              </a:solidFill>
              <a:latin typeface="等线"/>
              <a:ea typeface="等线" panose="02010600030101010101" pitchFamily="2" charset="-122"/>
            </a:endParaRPr>
          </a:p>
        </p:txBody>
      </p:sp>
      <p:sp>
        <p:nvSpPr>
          <p:cNvPr id="2097156" name="等腰三角形 3">
            <a:extLst>
              <a:ext uri="{FF2B5EF4-FFF2-40B4-BE49-F238E27FC236}">
                <a16:creationId xmlns:a16="http://schemas.microsoft.com/office/drawing/2014/main" id="{A97D13B1-1228-6028-E8CE-94F4C693A661}"/>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7" name="文本占位符 2">
            <a:extLst>
              <a:ext uri="{FF2B5EF4-FFF2-40B4-BE49-F238E27FC236}">
                <a16:creationId xmlns:a16="http://schemas.microsoft.com/office/drawing/2014/main" id="{F84D7032-DE17-224D-798F-F4782AEC496D}"/>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2" name="标题 1">
            <a:extLst>
              <a:ext uri="{FF2B5EF4-FFF2-40B4-BE49-F238E27FC236}">
                <a16:creationId xmlns:a16="http://schemas.microsoft.com/office/drawing/2014/main" id="{58B6AAC3-6C36-8B2D-870D-38B583A497EB}"/>
              </a:ext>
            </a:extLst>
          </p:cNvPr>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sp>
        <p:nvSpPr>
          <p:cNvPr id="3" name="文本框 2">
            <a:hlinkClick r:id="rId6"/>
            <a:extLst>
              <a:ext uri="{FF2B5EF4-FFF2-40B4-BE49-F238E27FC236}">
                <a16:creationId xmlns:a16="http://schemas.microsoft.com/office/drawing/2014/main" id="{1CACCE08-69CB-1180-5D70-DF366D941904}"/>
              </a:ext>
            </a:extLst>
          </p:cNvPr>
          <p:cNvSpPr txBox="1"/>
          <p:nvPr/>
        </p:nvSpPr>
        <p:spPr>
          <a:xfrm>
            <a:off x="1041812" y="3767936"/>
            <a:ext cx="1855335"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两期土地利用数据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文本框 7">
            <a:hlinkClick r:id="rId6"/>
            <a:extLst>
              <a:ext uri="{FF2B5EF4-FFF2-40B4-BE49-F238E27FC236}">
                <a16:creationId xmlns:a16="http://schemas.microsoft.com/office/drawing/2014/main" id="{D9403DD5-3CA0-FDE5-3BBC-7EE9694BE9D0}"/>
              </a:ext>
            </a:extLst>
          </p:cNvPr>
          <p:cNvSpPr txBox="1"/>
          <p:nvPr/>
        </p:nvSpPr>
        <p:spPr>
          <a:xfrm>
            <a:off x="7333139" y="1888316"/>
            <a:ext cx="2814083"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提取出的用地扩张数据</a:t>
            </a:r>
          </a:p>
        </p:txBody>
      </p:sp>
      <p:sp>
        <p:nvSpPr>
          <p:cNvPr id="9" name="文本框 8">
            <a:hlinkClick r:id="rId6"/>
            <a:extLst>
              <a:ext uri="{FF2B5EF4-FFF2-40B4-BE49-F238E27FC236}">
                <a16:creationId xmlns:a16="http://schemas.microsoft.com/office/drawing/2014/main" id="{6466DF77-4457-4DFE-6441-2323C93DBF8C}"/>
              </a:ext>
            </a:extLst>
          </p:cNvPr>
          <p:cNvSpPr txBox="1"/>
          <p:nvPr/>
        </p:nvSpPr>
        <p:spPr>
          <a:xfrm>
            <a:off x="2150631" y="2725602"/>
            <a:ext cx="1149249"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迭代次数</a:t>
            </a:r>
          </a:p>
        </p:txBody>
      </p:sp>
      <p:sp>
        <p:nvSpPr>
          <p:cNvPr id="13" name="文本框 12">
            <a:hlinkClick r:id="rId6"/>
            <a:extLst>
              <a:ext uri="{FF2B5EF4-FFF2-40B4-BE49-F238E27FC236}">
                <a16:creationId xmlns:a16="http://schemas.microsoft.com/office/drawing/2014/main" id="{1BB0B18A-19FA-512E-3877-A0B974CB14A0}"/>
              </a:ext>
            </a:extLst>
          </p:cNvPr>
          <p:cNvSpPr txBox="1"/>
          <p:nvPr/>
        </p:nvSpPr>
        <p:spPr>
          <a:xfrm>
            <a:off x="7170352" y="3096857"/>
            <a:ext cx="3056367"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处理好的驱动因子数据</a:t>
            </a:r>
          </a:p>
        </p:txBody>
      </p:sp>
      <p:sp>
        <p:nvSpPr>
          <p:cNvPr id="14" name="文本框 13">
            <a:hlinkClick r:id="rId6"/>
            <a:extLst>
              <a:ext uri="{FF2B5EF4-FFF2-40B4-BE49-F238E27FC236}">
                <a16:creationId xmlns:a16="http://schemas.microsoft.com/office/drawing/2014/main" id="{26C5019F-9EE5-6308-A121-E3D374ABC484}"/>
              </a:ext>
            </a:extLst>
          </p:cNvPr>
          <p:cNvSpPr txBox="1"/>
          <p:nvPr/>
        </p:nvSpPr>
        <p:spPr>
          <a:xfrm>
            <a:off x="7333139" y="4391060"/>
            <a:ext cx="3884477"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总体发展概率机器学习计算方法</a:t>
            </a:r>
          </a:p>
        </p:txBody>
      </p:sp>
      <p:sp>
        <p:nvSpPr>
          <p:cNvPr id="19" name="文本框 18">
            <a:hlinkClick r:id="rId6"/>
            <a:extLst>
              <a:ext uri="{FF2B5EF4-FFF2-40B4-BE49-F238E27FC236}">
                <a16:creationId xmlns:a16="http://schemas.microsoft.com/office/drawing/2014/main" id="{D3C7F1AD-F969-BBDE-FFE3-C4D504E0D3D9}"/>
              </a:ext>
            </a:extLst>
          </p:cNvPr>
          <p:cNvSpPr txBox="1"/>
          <p:nvPr/>
        </p:nvSpPr>
        <p:spPr>
          <a:xfrm>
            <a:off x="3407275" y="4423312"/>
            <a:ext cx="2163161" cy="67903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用地需求总量与</a:t>
            </a:r>
            <a:endParaRPr lang="en-US"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土地利用转移矩阵</a:t>
            </a:r>
          </a:p>
        </p:txBody>
      </p:sp>
      <p:sp>
        <p:nvSpPr>
          <p:cNvPr id="16" name="文本框 15">
            <a:hlinkClick r:id="rId6"/>
            <a:extLst>
              <a:ext uri="{FF2B5EF4-FFF2-40B4-BE49-F238E27FC236}">
                <a16:creationId xmlns:a16="http://schemas.microsoft.com/office/drawing/2014/main" id="{776998E7-64B5-40C5-24FB-C7E07B1A484A}"/>
              </a:ext>
            </a:extLst>
          </p:cNvPr>
          <p:cNvSpPr txBox="1"/>
          <p:nvPr/>
        </p:nvSpPr>
        <p:spPr>
          <a:xfrm>
            <a:off x="307023" y="1043210"/>
            <a:ext cx="6933358"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rPr>
              <a:t>多要素协同模拟中土地利用模拟模型参数设置</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22" name="文本框 21">
            <a:hlinkClick r:id="rId6"/>
            <a:extLst>
              <a:ext uri="{FF2B5EF4-FFF2-40B4-BE49-F238E27FC236}">
                <a16:creationId xmlns:a16="http://schemas.microsoft.com/office/drawing/2014/main" id="{11E8164B-D40F-C8E4-384E-C49823C75248}"/>
              </a:ext>
            </a:extLst>
          </p:cNvPr>
          <p:cNvSpPr txBox="1"/>
          <p:nvPr/>
        </p:nvSpPr>
        <p:spPr>
          <a:xfrm>
            <a:off x="819489" y="4762828"/>
            <a:ext cx="1855335"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限制发展区域数据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030419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BF07-8FF1-B129-C8A9-24D1FCB19F29}"/>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2B8718B0-A386-907B-5798-784E918BBAA0}"/>
              </a:ext>
            </a:extLst>
          </p:cNvPr>
          <p:cNvPicPr>
            <a:picLocks noChangeAspect="1"/>
          </p:cNvPicPr>
          <p:nvPr/>
        </p:nvPicPr>
        <p:blipFill>
          <a:blip r:embed="rId3"/>
          <a:stretch>
            <a:fillRect/>
          </a:stretch>
        </p:blipFill>
        <p:spPr>
          <a:xfrm>
            <a:off x="748750" y="2073943"/>
            <a:ext cx="5225280" cy="3973390"/>
          </a:xfrm>
          <a:prstGeom prst="rect">
            <a:avLst/>
          </a:prstGeom>
        </p:spPr>
      </p:pic>
      <p:pic>
        <p:nvPicPr>
          <p:cNvPr id="10" name="图片 9">
            <a:extLst>
              <a:ext uri="{FF2B5EF4-FFF2-40B4-BE49-F238E27FC236}">
                <a16:creationId xmlns:a16="http://schemas.microsoft.com/office/drawing/2014/main" id="{7C4CC71E-AC58-2152-45C3-9CF977537ABC}"/>
              </a:ext>
            </a:extLst>
          </p:cNvPr>
          <p:cNvPicPr>
            <a:picLocks noChangeAspect="1"/>
          </p:cNvPicPr>
          <p:nvPr/>
        </p:nvPicPr>
        <p:blipFill>
          <a:blip r:embed="rId4"/>
          <a:stretch>
            <a:fillRect/>
          </a:stretch>
        </p:blipFill>
        <p:spPr>
          <a:xfrm>
            <a:off x="6266125" y="1607695"/>
            <a:ext cx="5177125" cy="4995558"/>
          </a:xfrm>
          <a:prstGeom prst="rect">
            <a:avLst/>
          </a:prstGeom>
        </p:spPr>
      </p:pic>
      <p:sp>
        <p:nvSpPr>
          <p:cNvPr id="1048680" name="文本占位符 2">
            <a:extLst>
              <a:ext uri="{FF2B5EF4-FFF2-40B4-BE49-F238E27FC236}">
                <a16:creationId xmlns:a16="http://schemas.microsoft.com/office/drawing/2014/main" id="{4C49D26D-65C9-0217-3EBD-58B93624C427}"/>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32CD4202-C5CF-5D2D-C4C3-28FB9C9AAA16}"/>
              </a:ext>
            </a:extLst>
          </p:cNvPr>
          <p:cNvPicPr>
            <a:picLocks noChangeAspect="1"/>
          </p:cNvPicPr>
          <p:nvPr/>
        </p:nvPicPr>
        <p:blipFill>
          <a:blip r:embed="rId5"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7A020999-5AF3-7F10-7E2F-479E94E891CE}"/>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97E49821-D970-EB3B-D3FB-93CB3E81E9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5" name="灯片编号占位符 1">
            <a:extLst>
              <a:ext uri="{FF2B5EF4-FFF2-40B4-BE49-F238E27FC236}">
                <a16:creationId xmlns:a16="http://schemas.microsoft.com/office/drawing/2014/main" id="{452E5AB4-65EF-3F13-27FD-C9B412FE3131}"/>
              </a:ext>
            </a:extLst>
          </p:cNvPr>
          <p:cNvSpPr txBox="1">
            <a:spLocks/>
          </p:cNvSpPr>
          <p:nvPr/>
        </p:nvSpPr>
        <p:spPr>
          <a:xfrm>
            <a:off x="9323355" y="647127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D1D2E-72E5-4DE1-9FE1-CE7E70D4C1DF}" type="slidenum">
              <a:rPr lang="zh-CN" altLang="en-US" smtClean="0">
                <a:solidFill>
                  <a:prstClr val="black">
                    <a:tint val="75000"/>
                  </a:prstClr>
                </a:solidFill>
                <a:latin typeface="等线"/>
                <a:ea typeface="等线" panose="02010600030101010101" pitchFamily="2" charset="-122"/>
              </a:rPr>
              <a:pPr/>
              <a:t>39</a:t>
            </a:fld>
            <a:endParaRPr lang="zh-CN" altLang="en-US" dirty="0">
              <a:solidFill>
                <a:prstClr val="black">
                  <a:tint val="75000"/>
                </a:prstClr>
              </a:solidFill>
              <a:latin typeface="等线"/>
              <a:ea typeface="等线" panose="02010600030101010101" pitchFamily="2" charset="-122"/>
            </a:endParaRPr>
          </a:p>
        </p:txBody>
      </p:sp>
      <p:sp>
        <p:nvSpPr>
          <p:cNvPr id="2097156" name="等腰三角形 3">
            <a:extLst>
              <a:ext uri="{FF2B5EF4-FFF2-40B4-BE49-F238E27FC236}">
                <a16:creationId xmlns:a16="http://schemas.microsoft.com/office/drawing/2014/main" id="{5432C301-081F-1E65-D418-22B10443F9FD}"/>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7" name="文本占位符 2">
            <a:extLst>
              <a:ext uri="{FF2B5EF4-FFF2-40B4-BE49-F238E27FC236}">
                <a16:creationId xmlns:a16="http://schemas.microsoft.com/office/drawing/2014/main" id="{D21B173A-73D6-4654-FAA8-66A7584927B3}"/>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2" name="标题 1">
            <a:extLst>
              <a:ext uri="{FF2B5EF4-FFF2-40B4-BE49-F238E27FC236}">
                <a16:creationId xmlns:a16="http://schemas.microsoft.com/office/drawing/2014/main" id="{E6C1DCDE-183C-6A0B-70F5-DAB4888D3870}"/>
              </a:ext>
            </a:extLst>
          </p:cNvPr>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sp>
        <p:nvSpPr>
          <p:cNvPr id="3" name="文本框 2">
            <a:hlinkClick r:id="rId6"/>
            <a:extLst>
              <a:ext uri="{FF2B5EF4-FFF2-40B4-BE49-F238E27FC236}">
                <a16:creationId xmlns:a16="http://schemas.microsoft.com/office/drawing/2014/main" id="{F3064610-33BE-1DFE-002F-5D96FD8206D5}"/>
              </a:ext>
            </a:extLst>
          </p:cNvPr>
          <p:cNvSpPr txBox="1"/>
          <p:nvPr/>
        </p:nvSpPr>
        <p:spPr>
          <a:xfrm>
            <a:off x="2536314" y="3075343"/>
            <a:ext cx="1855335"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两期密度值数据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8" name="文本框 7">
            <a:hlinkClick r:id="rId6"/>
            <a:extLst>
              <a:ext uri="{FF2B5EF4-FFF2-40B4-BE49-F238E27FC236}">
                <a16:creationId xmlns:a16="http://schemas.microsoft.com/office/drawing/2014/main" id="{4FBF3F0C-2C18-F7E4-6970-7088668A4654}"/>
              </a:ext>
            </a:extLst>
          </p:cNvPr>
          <p:cNvSpPr txBox="1"/>
          <p:nvPr/>
        </p:nvSpPr>
        <p:spPr>
          <a:xfrm>
            <a:off x="7333139" y="1888316"/>
            <a:ext cx="3142861" cy="371768"/>
          </a:xfrm>
          <a:prstGeom prst="rect">
            <a:avLst/>
          </a:prstGeom>
          <a:solidFill>
            <a:schemeClr val="bg1"/>
          </a:solidFill>
        </p:spPr>
        <p:txBody>
          <a:bodyPr vert="horz" wrap="square" rtlCol="0">
            <a:spAutoFit/>
          </a:bodyPr>
          <a:lstStyle/>
          <a:p>
            <a:pPr>
              <a:lnSpc>
                <a:spcPts val="2400"/>
              </a:lnSpc>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变化前的初始密度状态数据</a:t>
            </a:r>
            <a:endParaRPr lang="en-GB" altLang="zh-CN"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9" name="文本框 8">
            <a:hlinkClick r:id="rId6"/>
            <a:extLst>
              <a:ext uri="{FF2B5EF4-FFF2-40B4-BE49-F238E27FC236}">
                <a16:creationId xmlns:a16="http://schemas.microsoft.com/office/drawing/2014/main" id="{60F08AD2-A537-7725-4A31-970A573C13D0}"/>
              </a:ext>
            </a:extLst>
          </p:cNvPr>
          <p:cNvSpPr txBox="1"/>
          <p:nvPr/>
        </p:nvSpPr>
        <p:spPr>
          <a:xfrm>
            <a:off x="2368085" y="2461761"/>
            <a:ext cx="1149249"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迭代次数</a:t>
            </a:r>
          </a:p>
        </p:txBody>
      </p:sp>
      <p:sp>
        <p:nvSpPr>
          <p:cNvPr id="13" name="文本框 12">
            <a:hlinkClick r:id="rId6"/>
            <a:extLst>
              <a:ext uri="{FF2B5EF4-FFF2-40B4-BE49-F238E27FC236}">
                <a16:creationId xmlns:a16="http://schemas.microsoft.com/office/drawing/2014/main" id="{C1471137-4976-52D3-A836-B6BDF22D8705}"/>
              </a:ext>
            </a:extLst>
          </p:cNvPr>
          <p:cNvSpPr txBox="1"/>
          <p:nvPr/>
        </p:nvSpPr>
        <p:spPr>
          <a:xfrm>
            <a:off x="7376385" y="3123135"/>
            <a:ext cx="3056367"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处理好的驱动因子数据</a:t>
            </a:r>
          </a:p>
        </p:txBody>
      </p:sp>
      <p:sp>
        <p:nvSpPr>
          <p:cNvPr id="14" name="文本框 13">
            <a:hlinkClick r:id="rId6"/>
            <a:extLst>
              <a:ext uri="{FF2B5EF4-FFF2-40B4-BE49-F238E27FC236}">
                <a16:creationId xmlns:a16="http://schemas.microsoft.com/office/drawing/2014/main" id="{7DD868E5-3731-0034-3AA8-8BF41D017582}"/>
              </a:ext>
            </a:extLst>
          </p:cNvPr>
          <p:cNvSpPr txBox="1"/>
          <p:nvPr/>
        </p:nvSpPr>
        <p:spPr>
          <a:xfrm>
            <a:off x="7333139" y="4391060"/>
            <a:ext cx="3884477"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总体发展概率机器学习计算方法</a:t>
            </a:r>
          </a:p>
        </p:txBody>
      </p:sp>
      <p:sp>
        <p:nvSpPr>
          <p:cNvPr id="19" name="文本框 18">
            <a:hlinkClick r:id="rId6"/>
            <a:extLst>
              <a:ext uri="{FF2B5EF4-FFF2-40B4-BE49-F238E27FC236}">
                <a16:creationId xmlns:a16="http://schemas.microsoft.com/office/drawing/2014/main" id="{FED583F8-6DF2-FD6D-E0D9-C2456A1F6A3D}"/>
              </a:ext>
            </a:extLst>
          </p:cNvPr>
          <p:cNvSpPr txBox="1"/>
          <p:nvPr/>
        </p:nvSpPr>
        <p:spPr>
          <a:xfrm>
            <a:off x="2942709" y="4900165"/>
            <a:ext cx="2163161" cy="679032"/>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进行未来预测时可修改密度值需求总量</a:t>
            </a:r>
          </a:p>
        </p:txBody>
      </p:sp>
      <p:sp>
        <p:nvSpPr>
          <p:cNvPr id="16" name="文本框 15">
            <a:hlinkClick r:id="rId6"/>
            <a:extLst>
              <a:ext uri="{FF2B5EF4-FFF2-40B4-BE49-F238E27FC236}">
                <a16:creationId xmlns:a16="http://schemas.microsoft.com/office/drawing/2014/main" id="{C108ECC7-92A7-CA51-E4B3-58E0CB79015B}"/>
              </a:ext>
            </a:extLst>
          </p:cNvPr>
          <p:cNvSpPr txBox="1"/>
          <p:nvPr/>
        </p:nvSpPr>
        <p:spPr>
          <a:xfrm>
            <a:off x="285758" y="1083335"/>
            <a:ext cx="7561070" cy="377026"/>
          </a:xfrm>
          <a:prstGeom prst="rect">
            <a:avLst/>
          </a:prstGeom>
          <a:noFill/>
        </p:spPr>
        <p:txBody>
          <a:bodyPr vert="horz" wrap="square" rtlCol="0">
            <a:spAutoFit/>
          </a:bodyPr>
          <a:lstStyle/>
          <a:p>
            <a:pPr marL="342900" marR="0" lvl="0" indent="-342900" algn="ctr"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rPr>
              <a:t>多要素协同模拟中人口经济密度模拟模型参数设置</a:t>
            </a:r>
            <a:endParaRPr kumimoji="0" lang="en-US" altLang="zh-CN" sz="24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22" name="文本框 21">
            <a:hlinkClick r:id="rId6"/>
            <a:extLst>
              <a:ext uri="{FF2B5EF4-FFF2-40B4-BE49-F238E27FC236}">
                <a16:creationId xmlns:a16="http://schemas.microsoft.com/office/drawing/2014/main" id="{348AB0C1-38E0-86A3-2300-F2FAD1FDFE2F}"/>
              </a:ext>
            </a:extLst>
          </p:cNvPr>
          <p:cNvSpPr txBox="1"/>
          <p:nvPr/>
        </p:nvSpPr>
        <p:spPr>
          <a:xfrm>
            <a:off x="1792927" y="4125403"/>
            <a:ext cx="1855335" cy="371255"/>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限制发展区域数据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7" name="文本框 6">
            <a:hlinkClick r:id="rId6"/>
            <a:extLst>
              <a:ext uri="{FF2B5EF4-FFF2-40B4-BE49-F238E27FC236}">
                <a16:creationId xmlns:a16="http://schemas.microsoft.com/office/drawing/2014/main" id="{F8AF5AD6-54DD-0AC0-AC3B-00D2D1665E93}"/>
              </a:ext>
            </a:extLst>
          </p:cNvPr>
          <p:cNvSpPr txBox="1"/>
          <p:nvPr/>
        </p:nvSpPr>
        <p:spPr>
          <a:xfrm>
            <a:off x="2633520" y="3749327"/>
            <a:ext cx="1855335"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初始密度状态数据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1" name="文本框 10">
            <a:hlinkClick r:id="rId6"/>
            <a:extLst>
              <a:ext uri="{FF2B5EF4-FFF2-40B4-BE49-F238E27FC236}">
                <a16:creationId xmlns:a16="http://schemas.microsoft.com/office/drawing/2014/main" id="{137E631E-E5CE-C0F8-FBC5-82A7BE12CD94}"/>
              </a:ext>
            </a:extLst>
          </p:cNvPr>
          <p:cNvSpPr txBox="1"/>
          <p:nvPr/>
        </p:nvSpPr>
        <p:spPr>
          <a:xfrm>
            <a:off x="2651431" y="4496658"/>
            <a:ext cx="2388402" cy="371768"/>
          </a:xfrm>
          <a:prstGeom prst="rect">
            <a:avLst/>
          </a:prstGeom>
          <a:solidFill>
            <a:schemeClr val="bg1"/>
          </a:solidFill>
        </p:spPr>
        <p:txBody>
          <a:bodyPr vert="horz" wrap="square" rtlCol="0">
            <a:spAutoFit/>
          </a:bodyPr>
          <a:lstStyle/>
          <a:p>
            <a:pPr marR="0" lvl="0" algn="l" defTabSz="914400" rtl="0" eaLnBrk="1" fontAlgn="auto" latinLnBrk="0" hangingPunct="1">
              <a:lnSpc>
                <a:spcPts val="2400"/>
              </a:lnSpc>
              <a:spcBef>
                <a:spcPts val="0"/>
              </a:spcBef>
              <a:spcAft>
                <a:spcPts val="0"/>
              </a:spcAft>
              <a:buClrTx/>
              <a:buSzTx/>
              <a:tabLst/>
              <a:defRPr/>
            </a:pPr>
            <a:r>
              <a:rPr lang="zh-CN" altLang="en-US" sz="16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研究区域矢量边界数据</a:t>
            </a:r>
            <a:endParaRPr kumimoji="0" lang="en-GB" altLang="zh-CN" sz="1600" i="0" u="none" strike="noStrike" kern="1200" cap="none" spc="0" normalizeH="0" baseline="0" noProof="0" dirty="0">
              <a:ln>
                <a:noFill/>
              </a:ln>
              <a:solidFill>
                <a:srgbClr val="FF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23174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86542" y="1522397"/>
            <a:ext cx="7046244" cy="4470326"/>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1600" dirty="0">
                <a:latin typeface="华文中宋" panose="02010600040101010101" pitchFamily="2" charset="-122"/>
                <a:ea typeface="华文中宋" panose="02010600040101010101" pitchFamily="2" charset="-122"/>
              </a:rPr>
              <a:t>随着城市化进程的加速，土地利用变化成为全球关注的焦点，中国政府发布的</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全国国土规划纲要</a:t>
            </a:r>
            <a:r>
              <a:rPr lang="en-US" altLang="zh-CN" sz="1600" dirty="0">
                <a:latin typeface="华文中宋" panose="02010600040101010101" pitchFamily="2" charset="-122"/>
                <a:ea typeface="华文中宋" panose="02010600040101010101" pitchFamily="2" charset="-122"/>
              </a:rPr>
              <a:t>》</a:t>
            </a:r>
            <a:r>
              <a:rPr lang="zh-CN" altLang="en-US" sz="1600" dirty="0">
                <a:solidFill>
                  <a:srgbClr val="C00000"/>
                </a:solidFill>
                <a:latin typeface="Times New Roman" panose="02020603050405020304" pitchFamily="18" charset="0"/>
                <a:ea typeface="华文中宋" panose="02010600040101010101" pitchFamily="2" charset="-122"/>
              </a:rPr>
              <a:t>旨在优化城市土地利用格局，促进城市可持续发展。</a:t>
            </a:r>
            <a:r>
              <a:rPr lang="en-US" altLang="zh-CN" sz="1600" b="0" dirty="0">
                <a:solidFill>
                  <a:schemeClr val="bg1">
                    <a:lumMod val="50000"/>
                  </a:schemeClr>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en-US" sz="1400" b="0" i="1" dirty="0">
                <a:solidFill>
                  <a:schemeClr val="bg1">
                    <a:lumMod val="50000"/>
                  </a:schemeClr>
                </a:solidFill>
                <a:latin typeface="+mn-lt"/>
                <a:ea typeface="华文中宋" panose="02010600040101010101" pitchFamily="2" charset="-122"/>
                <a:cs typeface="Times New Roman" panose="02020603050405020304" pitchFamily="18" charset="0"/>
              </a:rPr>
              <a:t>全国国土规划摘要</a:t>
            </a:r>
            <a:r>
              <a:rPr lang="en-US" altLang="zh-CN" sz="1600" b="0" dirty="0">
                <a:solidFill>
                  <a:schemeClr val="bg1">
                    <a:lumMod val="50000"/>
                  </a:schemeClr>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en-US" sz="1600" b="0" dirty="0">
                <a:solidFill>
                  <a:schemeClr val="tx1"/>
                </a:solidFill>
                <a:latin typeface="华文中宋" panose="02010600040101010101" pitchFamily="2" charset="-122"/>
                <a:ea typeface="华文中宋" panose="02010600040101010101" pitchFamily="2" charset="-122"/>
                <a:cs typeface="Times New Roman" panose="02020603050405020304" pitchFamily="18" charset="0"/>
              </a:rPr>
              <a:t>。</a:t>
            </a:r>
            <a:endParaRPr lang="en-US" altLang="zh-CN" sz="1600" dirty="0">
              <a:solidFill>
                <a:schemeClr val="bg1">
                  <a:lumMod val="50000"/>
                </a:schemeClr>
              </a:solidFill>
              <a:latin typeface="Times New Roman" panose="02020603050405020304" pitchFamily="18" charset="0"/>
              <a:ea typeface="华文中宋" panose="02010600040101010101" pitchFamily="2" charset="-122"/>
            </a:endParaRPr>
          </a:p>
          <a:p>
            <a:pPr marL="342900" indent="-342900">
              <a:lnSpc>
                <a:spcPts val="1000"/>
              </a:lnSpc>
              <a:buFont typeface="Wingdings" panose="05000000000000000000" pitchFamily="2" charset="2"/>
              <a:buChar char="Ø"/>
            </a:pPr>
            <a:endParaRPr lang="en-US" altLang="zh-CN" sz="1600" kern="0" dirty="0">
              <a:latin typeface="Times New Roman" panose="02020603050405020304" pitchFamily="18" charset="0"/>
              <a:ea typeface="华文中宋" panose="02010600040101010101" pitchFamily="2" charset="-122"/>
            </a:endParaRPr>
          </a:p>
          <a:p>
            <a:pPr marL="342900" indent="-342900">
              <a:lnSpc>
                <a:spcPct val="150000"/>
              </a:lnSpc>
              <a:spcAft>
                <a:spcPts val="1000"/>
              </a:spcAft>
              <a:buFont typeface="Wingdings" panose="05000000000000000000" pitchFamily="2" charset="2"/>
              <a:buChar char="Ø"/>
            </a:pPr>
            <a:r>
              <a:rPr lang="zh-CN" altLang="en-US" sz="1600" dirty="0">
                <a:solidFill>
                  <a:srgbClr val="C00000"/>
                </a:solidFill>
                <a:latin typeface="Times New Roman" panose="02020603050405020304" pitchFamily="18" charset="0"/>
                <a:ea typeface="华文中宋" panose="02010600040101010101" pitchFamily="2" charset="-122"/>
              </a:rPr>
              <a:t>土地利用变化模拟</a:t>
            </a:r>
            <a:r>
              <a:rPr lang="zh-CN" altLang="en-US" sz="1600" dirty="0">
                <a:latin typeface="Times New Roman" panose="02020603050405020304" pitchFamily="18" charset="0"/>
                <a:ea typeface="华文中宋" panose="02010600040101010101" pitchFamily="2" charset="-122"/>
              </a:rPr>
              <a:t>能够预测未来一定时期内不同情景下的土地利用结构变化趋势，判断政策对土地利用转型的影响 </a:t>
            </a:r>
            <a:r>
              <a:rPr lang="en-US" altLang="zh-CN" sz="1600" i="1" dirty="0">
                <a:solidFill>
                  <a:schemeClr val="bg1">
                    <a:lumMod val="50000"/>
                  </a:schemeClr>
                </a:solidFill>
                <a:latin typeface="Times New Roman" panose="02020603050405020304" pitchFamily="18" charset="0"/>
                <a:ea typeface="华文中宋" panose="02010600040101010101" pitchFamily="2" charset="-122"/>
              </a:rPr>
              <a:t>(</a:t>
            </a:r>
            <a:r>
              <a:rPr lang="zh-CN" altLang="en-US" sz="1600" i="1" dirty="0">
                <a:solidFill>
                  <a:schemeClr val="bg1">
                    <a:lumMod val="50000"/>
                  </a:schemeClr>
                </a:solidFill>
                <a:latin typeface="Times New Roman" panose="02020603050405020304" pitchFamily="18" charset="0"/>
                <a:ea typeface="华文中宋" panose="02010600040101010101" pitchFamily="2" charset="-122"/>
              </a:rPr>
              <a:t>黎夏等</a:t>
            </a:r>
            <a:r>
              <a:rPr lang="en-US" altLang="zh-CN" sz="1600" i="1" dirty="0">
                <a:solidFill>
                  <a:schemeClr val="bg1">
                    <a:lumMod val="50000"/>
                  </a:schemeClr>
                </a:solidFill>
                <a:latin typeface="Times New Roman" panose="02020603050405020304" pitchFamily="18" charset="0"/>
                <a:ea typeface="华文中宋" panose="02010600040101010101" pitchFamily="2" charset="-122"/>
              </a:rPr>
              <a:t>. 2017, Liu et al. 2019, Wang et al. 2023)</a:t>
            </a:r>
            <a:r>
              <a:rPr lang="zh-CN" altLang="en-US" sz="1600" dirty="0">
                <a:solidFill>
                  <a:schemeClr val="bg1">
                    <a:lumMod val="50000"/>
                  </a:schemeClr>
                </a:solidFill>
                <a:latin typeface="Times New Roman" panose="02020603050405020304" pitchFamily="18" charset="0"/>
                <a:ea typeface="华文中宋" panose="02010600040101010101" pitchFamily="2" charset="-122"/>
              </a:rPr>
              <a:t>。</a:t>
            </a:r>
            <a:endParaRPr lang="en-US" altLang="zh-CN" sz="1600" dirty="0">
              <a:solidFill>
                <a:schemeClr val="bg1">
                  <a:lumMod val="50000"/>
                </a:schemeClr>
              </a:solidFill>
              <a:latin typeface="Times New Roman" panose="02020603050405020304" pitchFamily="18" charset="0"/>
              <a:ea typeface="华文中宋" panose="02010600040101010101" pitchFamily="2" charset="-122"/>
            </a:endParaRPr>
          </a:p>
          <a:p>
            <a:pPr marL="342900" indent="-342900">
              <a:lnSpc>
                <a:spcPct val="150000"/>
              </a:lnSpc>
              <a:spcAft>
                <a:spcPts val="1000"/>
              </a:spcAft>
              <a:buFont typeface="Wingdings" panose="05000000000000000000" pitchFamily="2" charset="2"/>
              <a:buChar char="Ø"/>
            </a:pPr>
            <a:r>
              <a:rPr lang="zh-CN" altLang="en-US" sz="1600" dirty="0">
                <a:latin typeface="华文中宋" panose="02010600040101010101" pitchFamily="2" charset="-122"/>
                <a:ea typeface="华文中宋" panose="02010600040101010101" pitchFamily="2" charset="-122"/>
              </a:rPr>
              <a:t>自下而上的</a:t>
            </a:r>
            <a:r>
              <a:rPr lang="zh-CN" altLang="en-US" sz="1600" dirty="0">
                <a:solidFill>
                  <a:srgbClr val="C00000"/>
                </a:solidFill>
                <a:latin typeface="华文中宋" panose="02010600040101010101" pitchFamily="2" charset="-122"/>
                <a:ea typeface="华文中宋" panose="02010600040101010101" pitchFamily="2" charset="-122"/>
              </a:rPr>
              <a:t>元胞自动机（</a:t>
            </a:r>
            <a:r>
              <a:rPr lang="en-US" altLang="zh-CN" sz="1600" dirty="0">
                <a:solidFill>
                  <a:srgbClr val="C00000"/>
                </a:solidFill>
                <a:latin typeface="华文中宋" panose="02010600040101010101" pitchFamily="2" charset="-122"/>
                <a:ea typeface="华文中宋" panose="02010600040101010101" pitchFamily="2" charset="-122"/>
              </a:rPr>
              <a:t>CA</a:t>
            </a:r>
            <a:r>
              <a:rPr lang="zh-CN" altLang="en-US" sz="1600" dirty="0">
                <a:solidFill>
                  <a:srgbClr val="C00000"/>
                </a:solidFill>
                <a:latin typeface="华文中宋" panose="02010600040101010101" pitchFamily="2" charset="-122"/>
                <a:ea typeface="华文中宋" panose="02010600040101010101" pitchFamily="2" charset="-122"/>
              </a:rPr>
              <a:t>）模型</a:t>
            </a:r>
            <a:r>
              <a:rPr lang="zh-CN" altLang="en-US" sz="1600" dirty="0">
                <a:latin typeface="华文中宋" panose="02010600040101010101" pitchFamily="2" charset="-122"/>
                <a:ea typeface="华文中宋" panose="02010600040101010101" pitchFamily="2" charset="-122"/>
              </a:rPr>
              <a:t>和自上而下的</a:t>
            </a:r>
            <a:r>
              <a:rPr lang="zh-CN" altLang="en-US" sz="1600" dirty="0">
                <a:solidFill>
                  <a:srgbClr val="C00000"/>
                </a:solidFill>
                <a:latin typeface="华文中宋" panose="02010600040101010101" pitchFamily="2" charset="-122"/>
                <a:ea typeface="华文中宋" panose="02010600040101010101" pitchFamily="2" charset="-122"/>
              </a:rPr>
              <a:t>马尔可夫模型</a:t>
            </a:r>
            <a:r>
              <a:rPr lang="zh-CN" altLang="en-US" sz="1600" dirty="0">
                <a:latin typeface="华文中宋" panose="02010600040101010101" pitchFamily="2" charset="-122"/>
                <a:ea typeface="华文中宋" panose="02010600040101010101" pitchFamily="2" charset="-122"/>
              </a:rPr>
              <a:t>能够模拟和预测土地利用变化</a:t>
            </a:r>
            <a:r>
              <a:rPr lang="zh-CN" altLang="en-US" sz="1600" i="1" dirty="0">
                <a:solidFill>
                  <a:schemeClr val="bg1">
                    <a:lumMod val="50000"/>
                  </a:schemeClr>
                </a:solidFill>
                <a:latin typeface="Times New Roman" panose="02020603050405020304" pitchFamily="18" charset="0"/>
                <a:ea typeface="华文中宋" panose="02010600040101010101" pitchFamily="2" charset="-122"/>
              </a:rPr>
              <a:t>（</a:t>
            </a:r>
            <a:r>
              <a:rPr lang="en-US" altLang="zh-CN" sz="1600" i="1" dirty="0">
                <a:solidFill>
                  <a:schemeClr val="bg1">
                    <a:lumMod val="50000"/>
                  </a:schemeClr>
                </a:solidFill>
                <a:latin typeface="Times New Roman" panose="02020603050405020304" pitchFamily="18" charset="0"/>
                <a:ea typeface="华文中宋" panose="02010600040101010101" pitchFamily="2" charset="-122"/>
              </a:rPr>
              <a:t>Wang et al.2023</a:t>
            </a:r>
            <a:r>
              <a:rPr lang="zh-CN" altLang="en-US" sz="1600" i="1" dirty="0">
                <a:solidFill>
                  <a:schemeClr val="bg1">
                    <a:lumMod val="50000"/>
                  </a:schemeClr>
                </a:solidFill>
                <a:latin typeface="Times New Roman" panose="02020603050405020304" pitchFamily="18" charset="0"/>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a:t>
            </a:r>
            <a:endParaRPr lang="en-US" altLang="zh-CN" sz="1600" dirty="0">
              <a:latin typeface="华文中宋" panose="02010600040101010101" pitchFamily="2" charset="-122"/>
              <a:ea typeface="华文中宋" panose="02010600040101010101" pitchFamily="2" charset="-122"/>
            </a:endParaRPr>
          </a:p>
          <a:p>
            <a:pPr marL="342900" indent="-342900">
              <a:lnSpc>
                <a:spcPct val="150000"/>
              </a:lnSpc>
              <a:buFont typeface="Wingdings" panose="05000000000000000000" pitchFamily="2" charset="2"/>
              <a:buChar char="Ø"/>
            </a:pPr>
            <a:r>
              <a:rPr lang="zh-CN" altLang="en-US" sz="1600" dirty="0">
                <a:solidFill>
                  <a:srgbClr val="C00000"/>
                </a:solidFill>
                <a:latin typeface="Times New Roman" panose="02020603050405020304" pitchFamily="18" charset="0"/>
                <a:ea typeface="华文中宋" panose="02010600040101010101" pitchFamily="2" charset="-122"/>
              </a:rPr>
              <a:t>基于矢量的元胞自动机</a:t>
            </a:r>
            <a:r>
              <a:rPr lang="zh-CN" altLang="en-US" sz="1600" dirty="0">
                <a:solidFill>
                  <a:srgbClr val="C00000"/>
                </a:solidFill>
                <a:latin typeface="华文中宋" panose="02010600040101010101" pitchFamily="2" charset="-122"/>
                <a:ea typeface="华文中宋" panose="02010600040101010101" pitchFamily="2" charset="-122"/>
              </a:rPr>
              <a:t> </a:t>
            </a:r>
            <a:r>
              <a:rPr lang="en-US" altLang="zh-CN" sz="1600" dirty="0">
                <a:latin typeface="Times New Roman" panose="02020603050405020304" pitchFamily="18" charset="0"/>
                <a:ea typeface="华文中宋" panose="02010600040101010101" pitchFamily="2" charset="-122"/>
              </a:rPr>
              <a:t>(Vector-based Cellular Automata,</a:t>
            </a:r>
            <a:r>
              <a:rPr lang="zh-CN" altLang="en-US" sz="1600" dirty="0">
                <a:latin typeface="Times New Roman" panose="02020603050405020304" pitchFamily="18" charset="0"/>
                <a:ea typeface="华文中宋" panose="02010600040101010101" pitchFamily="2" charset="-122"/>
              </a:rPr>
              <a:t> </a:t>
            </a:r>
            <a:r>
              <a:rPr lang="en-US" altLang="zh-CN" sz="1600" dirty="0">
                <a:latin typeface="Times New Roman" panose="02020603050405020304" pitchFamily="18" charset="0"/>
                <a:ea typeface="华文中宋" panose="02010600040101010101" pitchFamily="2" charset="-122"/>
              </a:rPr>
              <a:t>VCA) </a:t>
            </a:r>
            <a:r>
              <a:rPr lang="zh-CN" altLang="en-US" sz="1600" dirty="0">
                <a:latin typeface="Times New Roman" panose="02020603050405020304" pitchFamily="18" charset="0"/>
                <a:ea typeface="华文中宋" panose="02010600040101010101" pitchFamily="2" charset="-122"/>
              </a:rPr>
              <a:t>因擅长表达与现实实体的空间交互，而被陆续提出并应用于城市发展模拟中</a:t>
            </a:r>
            <a:r>
              <a:rPr lang="en-US" altLang="zh-CN" sz="1600" i="1" dirty="0">
                <a:solidFill>
                  <a:schemeClr val="bg1">
                    <a:lumMod val="50000"/>
                  </a:schemeClr>
                </a:solidFill>
                <a:latin typeface="Times New Roman" panose="02020603050405020304" pitchFamily="18" charset="0"/>
                <a:ea typeface="华文中宋" panose="02010600040101010101" pitchFamily="2" charset="-122"/>
              </a:rPr>
              <a:t>(Zhai et al.2020,</a:t>
            </a:r>
            <a:r>
              <a:rPr lang="zh-CN" altLang="en-US" sz="1600" i="1" dirty="0">
                <a:solidFill>
                  <a:schemeClr val="bg1">
                    <a:lumMod val="50000"/>
                  </a:schemeClr>
                </a:solidFill>
                <a:latin typeface="Times New Roman" panose="02020603050405020304" pitchFamily="18" charset="0"/>
                <a:ea typeface="华文中宋" panose="02010600040101010101" pitchFamily="2" charset="-122"/>
              </a:rPr>
              <a:t> </a:t>
            </a:r>
            <a:r>
              <a:rPr lang="en-US" altLang="zh-CN" sz="1600" i="1" dirty="0">
                <a:solidFill>
                  <a:schemeClr val="bg1">
                    <a:lumMod val="50000"/>
                  </a:schemeClr>
                </a:solidFill>
                <a:latin typeface="Times New Roman" panose="02020603050405020304" pitchFamily="18" charset="0"/>
                <a:ea typeface="华文中宋" panose="02010600040101010101" pitchFamily="2" charset="-122"/>
              </a:rPr>
              <a:t>Guan et al. 2023)</a:t>
            </a:r>
            <a:r>
              <a:rPr lang="zh-CN" altLang="en-US" sz="1600" dirty="0">
                <a:solidFill>
                  <a:schemeClr val="bg1">
                    <a:lumMod val="50000"/>
                  </a:schemeClr>
                </a:solidFill>
                <a:latin typeface="Times New Roman" panose="02020603050405020304" pitchFamily="18" charset="0"/>
                <a:ea typeface="华文中宋" panose="02010600040101010101" pitchFamily="2" charset="-122"/>
              </a:rPr>
              <a:t>。</a:t>
            </a:r>
            <a:endParaRPr lang="en-US" altLang="zh-CN" sz="1600" dirty="0">
              <a:solidFill>
                <a:schemeClr val="bg1">
                  <a:lumMod val="50000"/>
                </a:schemeClr>
              </a:solidFill>
              <a:latin typeface="Times New Roman" panose="02020603050405020304" pitchFamily="18" charset="0"/>
              <a:ea typeface="华文中宋" panose="02010600040101010101" pitchFamily="2" charset="-122"/>
            </a:endParaRPr>
          </a:p>
        </p:txBody>
      </p:sp>
      <p:sp>
        <p:nvSpPr>
          <p:cNvPr id="3" name="灯片编号占位符 2"/>
          <p:cNvSpPr>
            <a:spLocks noGrp="1"/>
          </p:cNvSpPr>
          <p:nvPr>
            <p:ph type="sldNum" sz="quarter" idx="12"/>
          </p:nvPr>
        </p:nvSpPr>
        <p:spPr/>
        <p:txBody>
          <a:bodyPr/>
          <a:lstStyle/>
          <a:p>
            <a:fld id="{DFC6C6D9-0EAC-4A43-A0E6-1F06783EE0A4}" type="slidenum">
              <a:rPr lang="zh-CN" altLang="en-US" smtClean="0">
                <a:latin typeface="Times New Roman" panose="02020603050405020304" pitchFamily="18" charset="0"/>
                <a:ea typeface="华文中宋" panose="02010600040101010101" pitchFamily="2" charset="-122"/>
              </a:rPr>
              <a:t>4</a:t>
            </a:fld>
            <a:endParaRPr lang="zh-CN" altLang="en-US" dirty="0">
              <a:latin typeface="Times New Roman" panose="02020603050405020304" pitchFamily="18" charset="0"/>
              <a:ea typeface="华文中宋" panose="02010600040101010101" pitchFamily="2" charset="-122"/>
            </a:endParaRPr>
          </a:p>
        </p:txBody>
      </p:sp>
      <p:pic>
        <p:nvPicPr>
          <p:cNvPr id="12" name="图片 11">
            <a:extLst>
              <a:ext uri="{FF2B5EF4-FFF2-40B4-BE49-F238E27FC236}">
                <a16:creationId xmlns:a16="http://schemas.microsoft.com/office/drawing/2014/main" id="{9A15A548-9ADC-CE58-8E45-90B280BB0835}"/>
              </a:ext>
            </a:extLst>
          </p:cNvPr>
          <p:cNvPicPr>
            <a:picLocks noChangeAspect="1"/>
          </p:cNvPicPr>
          <p:nvPr/>
        </p:nvPicPr>
        <p:blipFill>
          <a:blip r:embed="rId3"/>
          <a:stretch>
            <a:fillRect/>
          </a:stretch>
        </p:blipFill>
        <p:spPr>
          <a:xfrm>
            <a:off x="7481105" y="1522397"/>
            <a:ext cx="4710895" cy="2268395"/>
          </a:xfrm>
          <a:prstGeom prst="rect">
            <a:avLst/>
          </a:prstGeom>
          <a:ln>
            <a:solidFill>
              <a:schemeClr val="bg1">
                <a:lumMod val="85000"/>
              </a:schemeClr>
            </a:solidFill>
          </a:ln>
          <a:effectLst>
            <a:outerShdw blurRad="50800" dist="38100" dir="13500000" algn="br" rotWithShape="0">
              <a:prstClr val="black">
                <a:alpha val="40000"/>
              </a:prstClr>
            </a:outerShdw>
          </a:effectLst>
        </p:spPr>
      </p:pic>
      <p:sp>
        <p:nvSpPr>
          <p:cNvPr id="2" name="标题 1">
            <a:extLst>
              <a:ext uri="{FF2B5EF4-FFF2-40B4-BE49-F238E27FC236}">
                <a16:creationId xmlns:a16="http://schemas.microsoft.com/office/drawing/2014/main" id="{111B1B10-DEDF-6A3C-6E76-B39C0C358B27}"/>
              </a:ext>
            </a:extLst>
          </p:cNvPr>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rPr>
              <a:t>研究背景与意义</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endParaRPr>
          </a:p>
        </p:txBody>
      </p:sp>
      <p:sp>
        <p:nvSpPr>
          <p:cNvPr id="4" name="等腰三角形 3">
            <a:extLst>
              <a:ext uri="{FF2B5EF4-FFF2-40B4-BE49-F238E27FC236}">
                <a16:creationId xmlns:a16="http://schemas.microsoft.com/office/drawing/2014/main" id="{324FB06C-6BE2-0C1A-FC4F-4E58E1A22A4B}"/>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占位符 2">
            <a:extLst>
              <a:ext uri="{FF2B5EF4-FFF2-40B4-BE49-F238E27FC236}">
                <a16:creationId xmlns:a16="http://schemas.microsoft.com/office/drawing/2014/main" id="{0D7C6F1B-5E82-8334-27D7-B2E8C3B869BE}"/>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a:extLst>
              <a:ext uri="{FF2B5EF4-FFF2-40B4-BE49-F238E27FC236}">
                <a16:creationId xmlns:a16="http://schemas.microsoft.com/office/drawing/2014/main" id="{56A13E8C-9DF9-F587-94DC-322F63B572DD}"/>
              </a:ext>
            </a:extLst>
          </p:cNvPr>
          <p:cNvPicPr>
            <a:picLocks noChangeAspect="1"/>
          </p:cNvPicPr>
          <p:nvPr/>
        </p:nvPicPr>
        <p:blipFill>
          <a:blip r:embed="rId4" cstate="print"/>
          <a:stretch>
            <a:fillRect/>
          </a:stretch>
        </p:blipFill>
        <p:spPr>
          <a:xfrm>
            <a:off x="10635170" y="103917"/>
            <a:ext cx="1219202" cy="786386"/>
          </a:xfrm>
          <a:prstGeom prst="rect">
            <a:avLst/>
          </a:prstGeom>
        </p:spPr>
      </p:pic>
      <p:cxnSp>
        <p:nvCxnSpPr>
          <p:cNvPr id="7" name="直接连接符 8">
            <a:extLst>
              <a:ext uri="{FF2B5EF4-FFF2-40B4-BE49-F238E27FC236}">
                <a16:creationId xmlns:a16="http://schemas.microsoft.com/office/drawing/2014/main" id="{EB5E6131-07A7-7B93-9DED-2500638D711C}"/>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pic>
        <p:nvPicPr>
          <p:cNvPr id="8" name="图片 7">
            <a:extLst>
              <a:ext uri="{FF2B5EF4-FFF2-40B4-BE49-F238E27FC236}">
                <a16:creationId xmlns:a16="http://schemas.microsoft.com/office/drawing/2014/main" id="{10C3A2EB-98F4-1D87-0D5E-30687D766C6D}"/>
              </a:ext>
            </a:extLst>
          </p:cNvPr>
          <p:cNvPicPr>
            <a:picLocks noChangeAspect="1"/>
          </p:cNvPicPr>
          <p:nvPr/>
        </p:nvPicPr>
        <p:blipFill>
          <a:blip r:embed="rId5"/>
          <a:srcRect r="3467"/>
          <a:stretch/>
        </p:blipFill>
        <p:spPr>
          <a:xfrm>
            <a:off x="7346416" y="2731905"/>
            <a:ext cx="4800156" cy="2276376"/>
          </a:xfrm>
          <a:prstGeom prst="rect">
            <a:avLst/>
          </a:prstGeom>
          <a:effectLst>
            <a:outerShdw blurRad="50800" dist="38100" dir="13500000" algn="br" rotWithShape="0">
              <a:prstClr val="black">
                <a:alpha val="40000"/>
              </a:prstClr>
            </a:outerShdw>
          </a:effectLst>
        </p:spPr>
      </p:pic>
      <p:pic>
        <p:nvPicPr>
          <p:cNvPr id="9" name="图片 8">
            <a:extLst>
              <a:ext uri="{FF2B5EF4-FFF2-40B4-BE49-F238E27FC236}">
                <a16:creationId xmlns:a16="http://schemas.microsoft.com/office/drawing/2014/main" id="{8503A7A6-5270-7819-47AB-42A60A7A17DD}"/>
              </a:ext>
            </a:extLst>
          </p:cNvPr>
          <p:cNvPicPr>
            <a:picLocks noChangeAspect="1"/>
          </p:cNvPicPr>
          <p:nvPr/>
        </p:nvPicPr>
        <p:blipFill>
          <a:blip r:embed="rId6"/>
          <a:srcRect r="4653"/>
          <a:stretch/>
        </p:blipFill>
        <p:spPr>
          <a:xfrm>
            <a:off x="7067470" y="3941308"/>
            <a:ext cx="5046443" cy="1951748"/>
          </a:xfrm>
          <a:prstGeom prst="rect">
            <a:avLst/>
          </a:prstGeom>
          <a:effectLst>
            <a:outerShdw blurRad="50800" dist="38100" dir="13500000" algn="br" rotWithShape="0">
              <a:prstClr val="black">
                <a:alpha val="40000"/>
              </a:prst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5AE2-FC3D-F4E2-DEFD-508C8472D73F}"/>
            </a:ext>
          </a:extLst>
        </p:cNvPr>
        <p:cNvGrpSpPr/>
        <p:nvPr/>
      </p:nvGrpSpPr>
      <p:grpSpPr>
        <a:xfrm>
          <a:off x="0" y="0"/>
          <a:ext cx="0" cy="0"/>
          <a:chOff x="0" y="0"/>
          <a:chExt cx="0" cy="0"/>
        </a:xfrm>
      </p:grpSpPr>
      <p:sp>
        <p:nvSpPr>
          <p:cNvPr id="12" name="文本框 19">
            <a:extLst>
              <a:ext uri="{FF2B5EF4-FFF2-40B4-BE49-F238E27FC236}">
                <a16:creationId xmlns:a16="http://schemas.microsoft.com/office/drawing/2014/main" id="{B58CC390-DAB5-4514-686E-08B969FE72E7}"/>
              </a:ext>
            </a:extLst>
          </p:cNvPr>
          <p:cNvSpPr txBox="1"/>
          <p:nvPr/>
        </p:nvSpPr>
        <p:spPr>
          <a:xfrm>
            <a:off x="8096885" y="5044873"/>
            <a:ext cx="3892506" cy="1055639"/>
          </a:xfrm>
          <a:prstGeom prst="rect">
            <a:avLst/>
          </a:prstGeom>
          <a:solidFill>
            <a:schemeClr val="accent2">
              <a:lumMod val="20000"/>
              <a:lumOff val="80000"/>
            </a:schemeClr>
          </a:solidFill>
          <a:ln w="28575">
            <a:noFill/>
            <a:prstDash val="sysDash"/>
          </a:ln>
        </p:spPr>
        <p:txBody>
          <a:bodyPr wrap="square" lIns="90000" tIns="144000" bIns="144000">
            <a:noAutofit/>
          </a:bodyPr>
          <a:lstStyle>
            <a:defPPr>
              <a:defRPr lang="zh-CN"/>
            </a:defPPr>
            <a:lvl1pPr marL="285750" indent="-285750">
              <a:spcBef>
                <a:spcPts val="1200"/>
              </a:spcBef>
              <a:buFont typeface="Arial" panose="020B0604020202020204" pitchFamily="34" charset="0"/>
              <a:buChar char="•"/>
              <a:defRPr>
                <a:effectLst/>
                <a:latin typeface="times nre roman"/>
                <a:ea typeface="宋体" panose="02010600030101010101" pitchFamily="2" charset="-122"/>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None/>
              <a:defRPr/>
            </a:pPr>
            <a:r>
              <a:rPr kumimoji="0" lang="zh-CN" altLang="en-US" sz="1800" b="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生态保护情景</a:t>
            </a:r>
            <a:r>
              <a:rPr lang="zh-CN" altLang="en-US" dirty="0">
                <a:solidFill>
                  <a:prstClr val="black"/>
                </a:solidFill>
                <a:latin typeface="Times New Roman" panose="02020603050405020304" pitchFamily="18" charset="0"/>
                <a:ea typeface="华文中宋" panose="02010600040101010101" pitchFamily="2" charset="-122"/>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建设用地占比</a:t>
            </a:r>
            <a:r>
              <a:rPr kumimoji="0" lang="zh-CN" alt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仍有增加</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，但增长幅度最小，</a:t>
            </a:r>
            <a:r>
              <a:rPr kumimoji="0" lang="zh-CN" alt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林地和水域显著增加</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，耕地和草地有部分减少。</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None/>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None/>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2097166" name="图片 5">
            <a:extLst>
              <a:ext uri="{FF2B5EF4-FFF2-40B4-BE49-F238E27FC236}">
                <a16:creationId xmlns:a16="http://schemas.microsoft.com/office/drawing/2014/main" id="{CC3119AC-8455-41F0-A156-36DEA81D4BB2}"/>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99E698BA-48EF-AEF1-E66A-DB89410FA559}"/>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BAFE4587-C121-9F98-D8B9-E5D9C6EA69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40</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24" name="文本占位符 2">
            <a:extLst>
              <a:ext uri="{FF2B5EF4-FFF2-40B4-BE49-F238E27FC236}">
                <a16:creationId xmlns:a16="http://schemas.microsoft.com/office/drawing/2014/main" id="{DD0289BD-645C-0AC8-4AAB-B0219734F343}"/>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4.5</a:t>
            </a:r>
            <a:endParaRPr lang="zh-CN" altLang="en-US" dirty="0"/>
          </a:p>
        </p:txBody>
      </p:sp>
      <p:sp>
        <p:nvSpPr>
          <p:cNvPr id="8" name="文本框 7">
            <a:extLst>
              <a:ext uri="{FF2B5EF4-FFF2-40B4-BE49-F238E27FC236}">
                <a16:creationId xmlns:a16="http://schemas.microsoft.com/office/drawing/2014/main" id="{072C5525-44AD-48E3-4BF1-384B2981991A}"/>
              </a:ext>
            </a:extLst>
          </p:cNvPr>
          <p:cNvSpPr txBox="1"/>
          <p:nvPr/>
        </p:nvSpPr>
        <p:spPr>
          <a:xfrm>
            <a:off x="8054583" y="1301795"/>
            <a:ext cx="3976371" cy="895677"/>
          </a:xfrm>
          <a:prstGeom prst="rect">
            <a:avLst/>
          </a:prstGeom>
          <a:noFill/>
          <a:ln w="9525">
            <a:noFill/>
          </a:ln>
        </p:spPr>
        <p:txBody>
          <a:bodyPr wrap="square">
            <a:noAutofit/>
          </a:bodyPr>
          <a:lstStyle/>
          <a:p>
            <a:r>
              <a:rPr lang="zh-CN" altLang="en-US" b="0" dirty="0">
                <a:latin typeface="Times New Roman" panose="02020603050405020304" pitchFamily="18" charset="0"/>
                <a:ea typeface="华文中宋" panose="02010600040101010101" pitchFamily="2" charset="-122"/>
                <a:cs typeface="Times New Roman" panose="02020603050405020304" pitchFamily="18" charset="0"/>
              </a:rPr>
              <a:t>与</a:t>
            </a:r>
            <a:r>
              <a:rPr lang="en-US" altLang="zh-CN" b="0" dirty="0">
                <a:latin typeface="Times New Roman" panose="02020603050405020304" pitchFamily="18" charset="0"/>
                <a:ea typeface="华文中宋" panose="02010600040101010101" pitchFamily="2" charset="-122"/>
                <a:cs typeface="Times New Roman" panose="02020603050405020304" pitchFamily="18" charset="0"/>
              </a:rPr>
              <a:t>2020</a:t>
            </a:r>
            <a:r>
              <a:rPr lang="zh-CN" altLang="en-US" b="0" dirty="0">
                <a:latin typeface="Times New Roman" panose="02020603050405020304" pitchFamily="18" charset="0"/>
                <a:ea typeface="华文中宋" panose="02010600040101010101" pitchFamily="2" charset="-122"/>
                <a:cs typeface="Times New Roman" panose="02020603050405020304" pitchFamily="18" charset="0"/>
              </a:rPr>
              <a:t>年实际情况相比，三种情景下均呈现出</a:t>
            </a:r>
            <a:r>
              <a:rPr lang="zh-CN" altLang="en-US" b="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建设用地增加</a:t>
            </a:r>
            <a:r>
              <a:rPr lang="zh-CN" altLang="en-US" b="0"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b="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其余用地</a:t>
            </a:r>
            <a:r>
              <a:rPr lang="zh-CN" altLang="en-US" b="0" dirty="0">
                <a:latin typeface="Times New Roman" panose="02020603050405020304" pitchFamily="18" charset="0"/>
                <a:ea typeface="华文中宋" panose="02010600040101010101" pitchFamily="2" charset="-122"/>
                <a:cs typeface="Times New Roman" panose="02020603050405020304" pitchFamily="18" charset="0"/>
              </a:rPr>
              <a:t>类型有</a:t>
            </a:r>
            <a:r>
              <a:rPr lang="zh-CN" altLang="en-US" b="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不同程度减少</a:t>
            </a:r>
            <a:r>
              <a:rPr lang="zh-CN" altLang="en-US" b="0" dirty="0">
                <a:latin typeface="Times New Roman" panose="02020603050405020304" pitchFamily="18" charset="0"/>
                <a:ea typeface="华文中宋" panose="02010600040101010101" pitchFamily="2" charset="-122"/>
                <a:cs typeface="Times New Roman" panose="02020603050405020304" pitchFamily="18" charset="0"/>
              </a:rPr>
              <a:t>的态势。</a:t>
            </a:r>
            <a:endParaRPr lang="en-US" altLang="zh-CN" b="0" dirty="0">
              <a:latin typeface="Times New Roman" panose="02020603050405020304" pitchFamily="18" charset="0"/>
              <a:ea typeface="华文中宋" panose="02010600040101010101" pitchFamily="2" charset="-122"/>
              <a:cs typeface="Times New Roman" panose="02020603050405020304" pitchFamily="18" charset="0"/>
            </a:endParaRPr>
          </a:p>
          <a:p>
            <a:pPr marL="285750" indent="-285750">
              <a:buFont typeface="Arial" panose="020B0604020202020204" pitchFamily="34" charset="0"/>
              <a:buChar char="•"/>
            </a:pPr>
            <a:endParaRPr lang="en-US" altLang="zh-CN" b="0" dirty="0">
              <a:latin typeface="Times New Roman" panose="02020603050405020304" pitchFamily="18" charset="0"/>
              <a:ea typeface="华文中宋" panose="02010600040101010101" pitchFamily="2" charset="-122"/>
              <a:cs typeface="Times New Roman" panose="02020603050405020304" pitchFamily="18" charset="0"/>
            </a:endParaRPr>
          </a:p>
          <a:p>
            <a:pPr marL="285750" indent="-285750">
              <a:buFont typeface="Arial" panose="020B0604020202020204" pitchFamily="34" charset="0"/>
              <a:buChar char="•"/>
            </a:pPr>
            <a:endParaRPr lang="zh-CN" altLang="en-US" b="0" dirty="0">
              <a:latin typeface="Times New Roman" panose="02020603050405020304" pitchFamily="18" charset="0"/>
              <a:ea typeface="华文中宋" panose="0201060004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D1308D7C-C54B-6D90-9296-38C9228FAA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7145" y="1050215"/>
            <a:ext cx="8065665" cy="5170903"/>
          </a:xfrm>
          <a:prstGeom prst="rect">
            <a:avLst/>
          </a:prstGeom>
        </p:spPr>
      </p:pic>
      <p:sp>
        <p:nvSpPr>
          <p:cNvPr id="10" name="文本框 19">
            <a:extLst>
              <a:ext uri="{FF2B5EF4-FFF2-40B4-BE49-F238E27FC236}">
                <a16:creationId xmlns:a16="http://schemas.microsoft.com/office/drawing/2014/main" id="{B6FB20B4-ED1A-5A71-6EB5-AAE9E8FD5627}"/>
              </a:ext>
            </a:extLst>
          </p:cNvPr>
          <p:cNvSpPr txBox="1"/>
          <p:nvPr/>
        </p:nvSpPr>
        <p:spPr>
          <a:xfrm>
            <a:off x="8096885" y="2429739"/>
            <a:ext cx="3892506" cy="1031343"/>
          </a:xfrm>
          <a:prstGeom prst="rect">
            <a:avLst/>
          </a:prstGeom>
          <a:solidFill>
            <a:schemeClr val="accent2">
              <a:lumMod val="20000"/>
              <a:lumOff val="80000"/>
            </a:schemeClr>
          </a:solidFill>
          <a:ln w="28575">
            <a:noFill/>
            <a:prstDash val="sysDash"/>
          </a:ln>
        </p:spPr>
        <p:txBody>
          <a:bodyPr wrap="square" lIns="90000" tIns="144000" bIns="144000">
            <a:noAutofit/>
          </a:bodyPr>
          <a:lstStyle>
            <a:defPPr>
              <a:defRPr lang="zh-CN"/>
            </a:defPPr>
            <a:lvl1pPr marL="285750" indent="-285750">
              <a:spcBef>
                <a:spcPts val="1200"/>
              </a:spcBef>
              <a:buFont typeface="Arial" panose="020B0604020202020204" pitchFamily="34" charset="0"/>
              <a:buChar char="•"/>
              <a:defRPr>
                <a:effectLst/>
                <a:latin typeface="times nre roman"/>
                <a:ea typeface="宋体" panose="02010600030101010101" pitchFamily="2" charset="-122"/>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None/>
              <a:defRPr/>
            </a:pPr>
            <a:r>
              <a:rPr kumimoji="0" lang="zh-CN" altLang="en-US" sz="1800" b="0" i="0" u="none" strike="noStrike" kern="1200" cap="none" spc="0" normalizeH="0" baseline="0" noProof="0" dirty="0">
                <a:ln>
                  <a:noFill/>
                </a:ln>
                <a:effectLst/>
                <a:uLnTx/>
                <a:uFillTx/>
                <a:latin typeface="Times New Roman" panose="02020603050405020304" pitchFamily="18" charset="0"/>
                <a:ea typeface="华文中宋" panose="02010600040101010101" pitchFamily="2" charset="-122"/>
                <a:cs typeface="Times New Roman" panose="02020603050405020304" pitchFamily="18" charset="0"/>
              </a:rPr>
              <a:t>自然发展情景</a:t>
            </a:r>
            <a:r>
              <a:rPr lang="zh-CN" altLang="en-US" dirty="0">
                <a:solidFill>
                  <a:prstClr val="black"/>
                </a:solidFill>
                <a:latin typeface="Times New Roman" panose="02020603050405020304" pitchFamily="18" charset="0"/>
                <a:ea typeface="华文中宋" panose="02010600040101010101" pitchFamily="2" charset="-122"/>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依据未来用地规划化和人口经济指标发展，土地利用类型变化与历史</a:t>
            </a:r>
            <a:r>
              <a:rPr kumimoji="0" lang="zh-CN" alt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趋势相同</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None/>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1" name="文本框 19">
            <a:extLst>
              <a:ext uri="{FF2B5EF4-FFF2-40B4-BE49-F238E27FC236}">
                <a16:creationId xmlns:a16="http://schemas.microsoft.com/office/drawing/2014/main" id="{C0D6BD93-8B70-938D-7067-F4D5FDEA673F}"/>
              </a:ext>
            </a:extLst>
          </p:cNvPr>
          <p:cNvSpPr txBox="1"/>
          <p:nvPr/>
        </p:nvSpPr>
        <p:spPr>
          <a:xfrm>
            <a:off x="8096885" y="3742543"/>
            <a:ext cx="3892506" cy="1031343"/>
          </a:xfrm>
          <a:prstGeom prst="rect">
            <a:avLst/>
          </a:prstGeom>
          <a:solidFill>
            <a:schemeClr val="accent2">
              <a:lumMod val="20000"/>
              <a:lumOff val="80000"/>
            </a:schemeClr>
          </a:solidFill>
          <a:ln w="28575">
            <a:noFill/>
            <a:prstDash val="sysDash"/>
          </a:ln>
        </p:spPr>
        <p:txBody>
          <a:bodyPr wrap="square" lIns="90000" tIns="144000" bIns="144000">
            <a:noAutofit/>
          </a:bodyPr>
          <a:lstStyle>
            <a:defPPr>
              <a:defRPr lang="zh-CN"/>
            </a:defPPr>
            <a:lvl1pPr marL="285750" indent="-285750">
              <a:spcBef>
                <a:spcPts val="1200"/>
              </a:spcBef>
              <a:buFont typeface="Arial" panose="020B0604020202020204" pitchFamily="34" charset="0"/>
              <a:buChar char="•"/>
              <a:defRPr>
                <a:effectLst/>
                <a:latin typeface="times nre roman"/>
                <a:ea typeface="宋体" panose="02010600030101010101" pitchFamily="2" charset="-122"/>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None/>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城镇扩张情景：建设用地占比上升，孝感、黄石、黄冈城市</a:t>
            </a:r>
            <a:r>
              <a:rPr kumimoji="0" lang="zh-CN" alt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扩张较为显著</a:t>
            </a:r>
            <a:r>
              <a:rPr lang="zh-CN" altLang="en-US" dirty="0">
                <a:solidFill>
                  <a:srgbClr val="C00000"/>
                </a:solidFill>
                <a:latin typeface="Times New Roman" panose="02020603050405020304" pitchFamily="18" charset="0"/>
                <a:ea typeface="华文中宋" panose="02010600040101010101" pitchFamily="2" charset="-122"/>
              </a:rPr>
              <a:t>。</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None/>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cxnSp>
        <p:nvCxnSpPr>
          <p:cNvPr id="13" name="直接连接符 12">
            <a:extLst>
              <a:ext uri="{FF2B5EF4-FFF2-40B4-BE49-F238E27FC236}">
                <a16:creationId xmlns:a16="http://schemas.microsoft.com/office/drawing/2014/main" id="{621E8E8C-4868-25B1-350F-4F80D0ABFE6E}"/>
              </a:ext>
            </a:extLst>
          </p:cNvPr>
          <p:cNvCxnSpPr/>
          <p:nvPr/>
        </p:nvCxnSpPr>
        <p:spPr>
          <a:xfrm flipH="1">
            <a:off x="8096885" y="2191674"/>
            <a:ext cx="3976370" cy="0"/>
          </a:xfrm>
          <a:prstGeom prst="line">
            <a:avLst/>
          </a:prstGeom>
          <a:ln w="28575">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D767FE1-AC85-A39E-2A74-DDA731F9A1BE}"/>
              </a:ext>
            </a:extLst>
          </p:cNvPr>
          <p:cNvSpPr txBox="1"/>
          <p:nvPr/>
        </p:nvSpPr>
        <p:spPr>
          <a:xfrm>
            <a:off x="768295" y="6227512"/>
            <a:ext cx="6118964" cy="523220"/>
          </a:xfrm>
          <a:prstGeom prst="rect">
            <a:avLst/>
          </a:prstGeom>
          <a:noFill/>
        </p:spPr>
        <p:txBody>
          <a:bodyPr wrap="square">
            <a:spAutoFit/>
          </a:bodyPr>
          <a:lstStyle/>
          <a:p>
            <a:pPr algn="ctr"/>
            <a:r>
              <a:rPr lang="zh-CN" altLang="zh-CN" sz="1400" dirty="0">
                <a:effectLst/>
                <a:latin typeface="华文中宋" panose="02010600040101010101" pitchFamily="2" charset="-122"/>
                <a:ea typeface="华文中宋" panose="02010600040101010101" pitchFamily="2" charset="-122"/>
                <a:cs typeface="Times New Roman" panose="02020603050405020304" pitchFamily="18" charset="0"/>
              </a:rPr>
              <a:t>不同场景下城市土地利用预测结果：（</a:t>
            </a:r>
            <a:r>
              <a:rPr lang="en-US" altLang="zh-CN" sz="1400" dirty="0">
                <a:effectLst/>
                <a:latin typeface="华文中宋" panose="02010600040101010101" pitchFamily="2" charset="-122"/>
                <a:ea typeface="华文中宋" panose="02010600040101010101" pitchFamily="2" charset="-122"/>
              </a:rPr>
              <a:t>A</a:t>
            </a:r>
            <a:r>
              <a:rPr lang="zh-CN" altLang="zh-CN" sz="1400" dirty="0">
                <a:effectLst/>
                <a:latin typeface="华文中宋" panose="02010600040101010101" pitchFamily="2" charset="-122"/>
                <a:ea typeface="华文中宋" panose="02010600040101010101" pitchFamily="2" charset="-122"/>
                <a:cs typeface="Times New Roman" panose="02020603050405020304" pitchFamily="18" charset="0"/>
              </a:rPr>
              <a:t>）武汉主要城市区；（</a:t>
            </a:r>
            <a:r>
              <a:rPr lang="en-US" altLang="zh-CN" sz="1400" dirty="0">
                <a:effectLst/>
                <a:latin typeface="华文中宋" panose="02010600040101010101" pitchFamily="2" charset="-122"/>
                <a:ea typeface="华文中宋" panose="02010600040101010101" pitchFamily="2" charset="-122"/>
              </a:rPr>
              <a:t>B</a:t>
            </a:r>
            <a:r>
              <a:rPr lang="zh-CN" altLang="zh-CN" sz="1400" dirty="0">
                <a:effectLst/>
                <a:latin typeface="华文中宋" panose="02010600040101010101" pitchFamily="2" charset="-122"/>
                <a:ea typeface="华文中宋" panose="02010600040101010101" pitchFamily="2" charset="-122"/>
                <a:cs typeface="Times New Roman" panose="02020603050405020304" pitchFamily="18" charset="0"/>
              </a:rPr>
              <a:t>）鄂州、黄冈主要城市区</a:t>
            </a:r>
            <a:endParaRPr lang="zh-CN" altLang="en-US" sz="1400" dirty="0">
              <a:latin typeface="华文中宋" panose="02010600040101010101" pitchFamily="2" charset="-122"/>
              <a:ea typeface="华文中宋" panose="02010600040101010101" pitchFamily="2" charset="-122"/>
            </a:endParaRPr>
          </a:p>
        </p:txBody>
      </p:sp>
      <p:sp>
        <p:nvSpPr>
          <p:cNvPr id="15" name="标题 1">
            <a:extLst>
              <a:ext uri="{FF2B5EF4-FFF2-40B4-BE49-F238E27FC236}">
                <a16:creationId xmlns:a16="http://schemas.microsoft.com/office/drawing/2014/main" id="{D7494788-CB7D-593F-D111-D3592FD34BA3}"/>
              </a:ext>
            </a:extLst>
          </p:cNvPr>
          <p:cNvSpPr txBox="1"/>
          <p:nvPr/>
        </p:nvSpPr>
        <p:spPr>
          <a:xfrm>
            <a:off x="1969480" y="221030"/>
            <a:ext cx="9248136"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en-US" altLang="zh-CN" sz="3000" dirty="0" err="1">
                <a:cs typeface="Times New Roman" panose="02020603050405020304" pitchFamily="18" charset="0"/>
              </a:rPr>
              <a:t>CoCA</a:t>
            </a:r>
            <a:r>
              <a:rPr lang="zh-CN" altLang="en-US" sz="3000" dirty="0">
                <a:cs typeface="Times New Roman" panose="02020603050405020304" pitchFamily="18" charset="0"/>
              </a:rPr>
              <a:t>：</a:t>
            </a:r>
            <a:r>
              <a:rPr lang="zh-CN" altLang="en-US" sz="3000" dirty="0"/>
              <a:t>“土地</a:t>
            </a:r>
            <a:r>
              <a:rPr lang="en-US" altLang="zh-CN" sz="3000" dirty="0"/>
              <a:t>-</a:t>
            </a:r>
            <a:r>
              <a:rPr lang="zh-CN" altLang="en-US" sz="3000" dirty="0"/>
              <a:t>人口</a:t>
            </a:r>
            <a:r>
              <a:rPr lang="en-US" altLang="zh-CN" sz="3000" dirty="0"/>
              <a:t>-</a:t>
            </a:r>
            <a:r>
              <a:rPr lang="zh-CN" altLang="en-US" sz="3000" dirty="0"/>
              <a:t>经济”空间协同模拟模型</a:t>
            </a:r>
          </a:p>
        </p:txBody>
      </p:sp>
      <p:sp>
        <p:nvSpPr>
          <p:cNvPr id="16" name="等腰三角形 3">
            <a:extLst>
              <a:ext uri="{FF2B5EF4-FFF2-40B4-BE49-F238E27FC236}">
                <a16:creationId xmlns:a16="http://schemas.microsoft.com/office/drawing/2014/main" id="{66C792D6-AEAD-77D7-A4B9-59312F6D129C}"/>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文本占位符 2">
            <a:extLst>
              <a:ext uri="{FF2B5EF4-FFF2-40B4-BE49-F238E27FC236}">
                <a16:creationId xmlns:a16="http://schemas.microsoft.com/office/drawing/2014/main" id="{0A6ABBE8-AEF7-1929-ED95-D0689224081F}"/>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19321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AA86-D12C-9CAA-EAC5-BBBD7AC4ACAD}"/>
            </a:ext>
          </a:extLst>
        </p:cNvPr>
        <p:cNvGrpSpPr/>
        <p:nvPr/>
      </p:nvGrpSpPr>
      <p:grpSpPr>
        <a:xfrm>
          <a:off x="0" y="0"/>
          <a:ext cx="0" cy="0"/>
          <a:chOff x="0" y="0"/>
          <a:chExt cx="0" cy="0"/>
        </a:xfrm>
      </p:grpSpPr>
      <p:sp>
        <p:nvSpPr>
          <p:cNvPr id="1048670" name="文本框 1">
            <a:extLst>
              <a:ext uri="{FF2B5EF4-FFF2-40B4-BE49-F238E27FC236}">
                <a16:creationId xmlns:a16="http://schemas.microsoft.com/office/drawing/2014/main" id="{A5C560F0-4B6F-45D4-2696-4FD086AFDE42}"/>
              </a:ext>
            </a:extLst>
          </p:cNvPr>
          <p:cNvSpPr txBox="1"/>
          <p:nvPr/>
        </p:nvSpPr>
        <p:spPr>
          <a:xfrm>
            <a:off x="2984070" y="3479539"/>
            <a:ext cx="61695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000" b="1" dirty="0">
                <a:solidFill>
                  <a:prstClr val="black"/>
                </a:solidFill>
                <a:latin typeface="华文中宋" panose="02010600040101010101" pitchFamily="2" charset="-122"/>
                <a:ea typeface="华文中宋" panose="02010600040101010101" pitchFamily="2" charset="-122"/>
              </a:rPr>
              <a:t>总结</a:t>
            </a:r>
            <a:endParaRPr kumimoji="0" lang="zh-CN" altLang="en-US" sz="40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endParaRPr>
          </a:p>
        </p:txBody>
      </p:sp>
      <p:grpSp>
        <p:nvGrpSpPr>
          <p:cNvPr id="77" name="组合 2">
            <a:extLst>
              <a:ext uri="{FF2B5EF4-FFF2-40B4-BE49-F238E27FC236}">
                <a16:creationId xmlns:a16="http://schemas.microsoft.com/office/drawing/2014/main" id="{3F04BED8-CFB9-FA7E-118B-F476C7F74EC0}"/>
              </a:ext>
            </a:extLst>
          </p:cNvPr>
          <p:cNvGrpSpPr/>
          <p:nvPr/>
        </p:nvGrpSpPr>
        <p:grpSpPr>
          <a:xfrm>
            <a:off x="5492856" y="2155226"/>
            <a:ext cx="1230343" cy="1048848"/>
            <a:chOff x="5555916" y="2155226"/>
            <a:chExt cx="1230343" cy="1048848"/>
          </a:xfrm>
        </p:grpSpPr>
        <p:sp>
          <p:nvSpPr>
            <p:cNvPr id="1048671" name="文本框 3">
              <a:extLst>
                <a:ext uri="{FF2B5EF4-FFF2-40B4-BE49-F238E27FC236}">
                  <a16:creationId xmlns:a16="http://schemas.microsoft.com/office/drawing/2014/main" id="{1991B98E-BE97-AB4C-D2A0-77B5D9EEB1B2}"/>
                </a:ext>
              </a:extLst>
            </p:cNvPr>
            <p:cNvSpPr txBox="1"/>
            <p:nvPr/>
          </p:nvSpPr>
          <p:spPr>
            <a:xfrm>
              <a:off x="5703693" y="2155226"/>
              <a:ext cx="1082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04</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cxnSp>
          <p:nvCxnSpPr>
            <p:cNvPr id="3145741" name="直接连接符 4">
              <a:extLst>
                <a:ext uri="{FF2B5EF4-FFF2-40B4-BE49-F238E27FC236}">
                  <a16:creationId xmlns:a16="http://schemas.microsoft.com/office/drawing/2014/main" id="{B56CC78C-CA48-34E7-1799-3D6766E35735}"/>
                </a:ext>
              </a:extLst>
            </p:cNvPr>
            <p:cNvCxnSpPr/>
            <p:nvPr/>
          </p:nvCxnSpPr>
          <p:spPr>
            <a:xfrm>
              <a:off x="5555916" y="3204074"/>
              <a:ext cx="1152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组合 5">
            <a:extLst>
              <a:ext uri="{FF2B5EF4-FFF2-40B4-BE49-F238E27FC236}">
                <a16:creationId xmlns:a16="http://schemas.microsoft.com/office/drawing/2014/main" id="{FBBC5899-5F25-B3EC-80D2-4D2D332C9E84}"/>
              </a:ext>
            </a:extLst>
          </p:cNvPr>
          <p:cNvGrpSpPr/>
          <p:nvPr/>
        </p:nvGrpSpPr>
        <p:grpSpPr>
          <a:xfrm>
            <a:off x="-6025" y="0"/>
            <a:ext cx="12251545" cy="1435261"/>
            <a:chOff x="-6025" y="0"/>
            <a:chExt cx="12251545" cy="1954833"/>
          </a:xfrm>
        </p:grpSpPr>
        <p:sp>
          <p:nvSpPr>
            <p:cNvPr id="1048672" name="Shape 28">
              <a:extLst>
                <a:ext uri="{FF2B5EF4-FFF2-40B4-BE49-F238E27FC236}">
                  <a16:creationId xmlns:a16="http://schemas.microsoft.com/office/drawing/2014/main" id="{88005CB3-92CF-B188-A116-A2FB45F6EF75}"/>
                </a:ext>
              </a:extLst>
            </p:cNvPr>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3" name="Shape 29">
              <a:extLst>
                <a:ext uri="{FF2B5EF4-FFF2-40B4-BE49-F238E27FC236}">
                  <a16:creationId xmlns:a16="http://schemas.microsoft.com/office/drawing/2014/main" id="{2AD82990-893F-7853-716B-86C07550DCC3}"/>
                </a:ext>
              </a:extLst>
            </p:cNvPr>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4" name="Shape 30">
              <a:extLst>
                <a:ext uri="{FF2B5EF4-FFF2-40B4-BE49-F238E27FC236}">
                  <a16:creationId xmlns:a16="http://schemas.microsoft.com/office/drawing/2014/main" id="{3A40E498-E05E-FF16-0EA6-939AF1DEEDEA}"/>
                </a:ext>
              </a:extLst>
            </p:cNvPr>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1048675" name="Shape 31">
            <a:extLst>
              <a:ext uri="{FF2B5EF4-FFF2-40B4-BE49-F238E27FC236}">
                <a16:creationId xmlns:a16="http://schemas.microsoft.com/office/drawing/2014/main" id="{FC73FBFA-1B25-0689-191A-9974ACD00948}"/>
              </a:ext>
            </a:extLst>
          </p:cNvPr>
          <p:cNvSpPr/>
          <p:nvPr/>
        </p:nvSpPr>
        <p:spPr>
          <a:xfrm>
            <a:off x="4754027" y="6231704"/>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6" name="Shape 32">
            <a:extLst>
              <a:ext uri="{FF2B5EF4-FFF2-40B4-BE49-F238E27FC236}">
                <a16:creationId xmlns:a16="http://schemas.microsoft.com/office/drawing/2014/main" id="{FA2B192E-D61C-117A-3E0F-91AB83654DC0}"/>
              </a:ext>
            </a:extLst>
          </p:cNvPr>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7" name="Shape 33">
            <a:extLst>
              <a:ext uri="{FF2B5EF4-FFF2-40B4-BE49-F238E27FC236}">
                <a16:creationId xmlns:a16="http://schemas.microsoft.com/office/drawing/2014/main" id="{372D257F-D08E-F7E7-A826-43E98C48E709}"/>
              </a:ext>
            </a:extLst>
          </p:cNvPr>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097165" name="图片 12">
            <a:extLst>
              <a:ext uri="{FF2B5EF4-FFF2-40B4-BE49-F238E27FC236}">
                <a16:creationId xmlns:a16="http://schemas.microsoft.com/office/drawing/2014/main" id="{8F81ECC8-53B5-7B4D-2DF8-34C940CE9647}"/>
              </a:ext>
            </a:extLst>
          </p:cNvPr>
          <p:cNvPicPr>
            <a:picLocks noChangeAspect="1"/>
          </p:cNvPicPr>
          <p:nvPr/>
        </p:nvPicPr>
        <p:blipFill>
          <a:blip r:embed="rId3" cstate="print"/>
          <a:stretch>
            <a:fillRect/>
          </a:stretch>
        </p:blipFill>
        <p:spPr>
          <a:xfrm>
            <a:off x="10234856" y="0"/>
            <a:ext cx="1219202" cy="798578"/>
          </a:xfrm>
          <a:prstGeom prst="rect">
            <a:avLst/>
          </a:prstGeom>
        </p:spPr>
      </p:pic>
      <p:sp>
        <p:nvSpPr>
          <p:cNvPr id="2" name="灯片编号占位符 1">
            <a:extLst>
              <a:ext uri="{FF2B5EF4-FFF2-40B4-BE49-F238E27FC236}">
                <a16:creationId xmlns:a16="http://schemas.microsoft.com/office/drawing/2014/main" id="{4BFC6B36-87DC-898F-782C-51953BF159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CD1D3C3-D491-48B9-A225-6D70B31177C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41</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925401983"/>
      </p:ext>
    </p:extLst>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5D3B9-CA8A-CBFE-DF32-1A2EBA11E606}"/>
            </a:ext>
          </a:extLst>
        </p:cNvPr>
        <p:cNvGrpSpPr/>
        <p:nvPr/>
      </p:nvGrpSpPr>
      <p:grpSpPr>
        <a:xfrm>
          <a:off x="0" y="0"/>
          <a:ext cx="0" cy="0"/>
          <a:chOff x="0" y="0"/>
          <a:chExt cx="0" cy="0"/>
        </a:xfrm>
      </p:grpSpPr>
      <p:sp>
        <p:nvSpPr>
          <p:cNvPr id="2" name="等腰三角形 3">
            <a:extLst>
              <a:ext uri="{FF2B5EF4-FFF2-40B4-BE49-F238E27FC236}">
                <a16:creationId xmlns:a16="http://schemas.microsoft.com/office/drawing/2014/main" id="{37799B37-F679-FECE-0015-A8855FE8F4DA}"/>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endParaRPr lang="zh-CN" altLang="en-US" dirty="0">
              <a:solidFill>
                <a:prstClr val="white"/>
              </a:solidFill>
              <a:effectLst/>
              <a:latin typeface="Times New Roman" panose="02020603050405020304" pitchFamily="18" charset="0"/>
              <a:ea typeface="华文中宋" panose="02010600040101010101" pitchFamily="2" charset="-122"/>
            </a:endParaRPr>
          </a:p>
        </p:txBody>
      </p:sp>
      <p:pic>
        <p:nvPicPr>
          <p:cNvPr id="3" name="图片 5">
            <a:extLst>
              <a:ext uri="{FF2B5EF4-FFF2-40B4-BE49-F238E27FC236}">
                <a16:creationId xmlns:a16="http://schemas.microsoft.com/office/drawing/2014/main" id="{FC360282-6DDD-E3EE-DC1C-91227178CEBA}"/>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4" name="直接连接符 8">
            <a:extLst>
              <a:ext uri="{FF2B5EF4-FFF2-40B4-BE49-F238E27FC236}">
                <a16:creationId xmlns:a16="http://schemas.microsoft.com/office/drawing/2014/main" id="{AEBADC0A-69E1-CA56-D1F0-214172C2CCBF}"/>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31" name="文本占位符 2">
            <a:extLst>
              <a:ext uri="{FF2B5EF4-FFF2-40B4-BE49-F238E27FC236}">
                <a16:creationId xmlns:a16="http://schemas.microsoft.com/office/drawing/2014/main" id="{25A81C74-2968-3299-D287-BDA6EB1E3962}"/>
              </a:ext>
            </a:extLst>
          </p:cNvPr>
          <p:cNvSpPr txBox="1"/>
          <p:nvPr/>
        </p:nvSpPr>
        <p:spPr>
          <a:xfrm>
            <a:off x="868895" y="57071"/>
            <a:ext cx="864863"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cs typeface="Times New Roman" panose="02020603050405020304" pitchFamily="18" charset="0"/>
              </a:rPr>
              <a:t>04</a:t>
            </a:r>
            <a:endParaRPr lang="zh-CN" altLang="en-US" dirty="0">
              <a:cs typeface="Times New Roman" panose="02020603050405020304" pitchFamily="18" charset="0"/>
            </a:endParaRPr>
          </a:p>
        </p:txBody>
      </p:sp>
      <p:sp>
        <p:nvSpPr>
          <p:cNvPr id="32" name="标题 1">
            <a:extLst>
              <a:ext uri="{FF2B5EF4-FFF2-40B4-BE49-F238E27FC236}">
                <a16:creationId xmlns:a16="http://schemas.microsoft.com/office/drawing/2014/main" id="{FE322FDD-5610-594A-B71D-1BE6C8B9991D}"/>
              </a:ext>
            </a:extLst>
          </p:cNvPr>
          <p:cNvSpPr txBox="1"/>
          <p:nvPr/>
        </p:nvSpPr>
        <p:spPr>
          <a:xfrm>
            <a:off x="2150631" y="157111"/>
            <a:ext cx="5630790"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algn="l"/>
            <a:r>
              <a:rPr lang="zh-CN" altLang="en-US" sz="3600" dirty="0"/>
              <a:t>总结和展望</a:t>
            </a:r>
          </a:p>
        </p:txBody>
      </p:sp>
      <p:sp>
        <p:nvSpPr>
          <p:cNvPr id="6" name="文本框 5">
            <a:extLst>
              <a:ext uri="{FF2B5EF4-FFF2-40B4-BE49-F238E27FC236}">
                <a16:creationId xmlns:a16="http://schemas.microsoft.com/office/drawing/2014/main" id="{7FA08010-0E9C-2798-9455-639516407A44}"/>
              </a:ext>
            </a:extLst>
          </p:cNvPr>
          <p:cNvSpPr txBox="1"/>
          <p:nvPr/>
        </p:nvSpPr>
        <p:spPr>
          <a:xfrm>
            <a:off x="488236" y="1756713"/>
            <a:ext cx="5240490" cy="3865674"/>
          </a:xfrm>
          <a:prstGeom prst="rect">
            <a:avLst/>
          </a:prstGeom>
          <a:noFill/>
        </p:spPr>
        <p:txBody>
          <a:bodyPr wrap="square">
            <a:spAutoFit/>
          </a:bodyPr>
          <a:lstStyle/>
          <a:p>
            <a:pPr marL="342900" lvl="2" indent="-342900" algn="ctr" fontAlgn="t">
              <a:lnSpc>
                <a:spcPct val="110000"/>
              </a:lnSpc>
              <a:spcBef>
                <a:spcPts val="600"/>
              </a:spcBef>
              <a:spcAft>
                <a:spcPts val="1600"/>
              </a:spcAft>
              <a:buFont typeface="Wingdings" panose="05000000000000000000" pitchFamily="2" charset="2"/>
              <a:buChar char="ü"/>
            </a:pPr>
            <a:r>
              <a:rPr lang="zh-CN" altLang="en-US" sz="2000" dirty="0">
                <a:solidFill>
                  <a:schemeClr val="accent1">
                    <a:lumMod val="50000"/>
                  </a:schemeClr>
                </a:solidFill>
                <a:latin typeface="Times New Roman" panose="02020603050405020304" pitchFamily="18" charset="0"/>
                <a:ea typeface="华文中宋" panose="02010600040101010101" pitchFamily="2" charset="-122"/>
                <a:cs typeface="Times New Roman" panose="02020603050405020304" pitchFamily="18" charset="0"/>
              </a:rPr>
              <a:t>精细化模拟能力</a:t>
            </a:r>
          </a:p>
          <a:p>
            <a:pPr marL="228600" lvl="1" indent="-228600" algn="just" fontAlgn="t">
              <a:lnSpc>
                <a:spcPct val="110000"/>
              </a:lnSpc>
              <a:spcBef>
                <a:spcPts val="600"/>
              </a:spcBef>
              <a:spcAft>
                <a:spcPts val="1000"/>
              </a:spcAft>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地块级空间表达</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：基于矢量地块分裂的元胞单元，突破传统栅格</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CA</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的固定形状限制，精准刻画城市内部形态变化（如地块分裂、动态扩展）。</a:t>
            </a:r>
          </a:p>
          <a:p>
            <a:pPr marL="228600" lvl="1" indent="-228600" algn="just" fontAlgn="t">
              <a:lnSpc>
                <a:spcPct val="110000"/>
              </a:lnSpc>
              <a:spcBef>
                <a:spcPts val="600"/>
              </a:spcBef>
              <a:spcAft>
                <a:spcPts val="1000"/>
              </a:spcAft>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高精度模拟</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：通过耦合机器学习（随机森林、深度森林）与邻域效应（多衰减函数），显著提升模拟精度（</a:t>
            </a:r>
            <a:r>
              <a:rPr lang="en-US" altLang="zh-CN" dirty="0" err="1">
                <a:latin typeface="Times New Roman" panose="02020603050405020304" pitchFamily="18" charset="0"/>
                <a:ea typeface="华文中宋" panose="02010600040101010101" pitchFamily="2" charset="-122"/>
                <a:cs typeface="Times New Roman" panose="02020603050405020304" pitchFamily="18" charset="0"/>
              </a:rPr>
              <a:t>FoM</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值达</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0.266</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，较传统模型提升</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35%</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以上）。</a:t>
            </a:r>
          </a:p>
          <a:p>
            <a:pPr marL="228600" lvl="1" indent="-228600" algn="just" fontAlgn="t">
              <a:lnSpc>
                <a:spcPct val="110000"/>
              </a:lnSpc>
              <a:spcBef>
                <a:spcPts val="600"/>
              </a:spcBef>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边界收敛性优化</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VCA</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模型能准确模拟城市扩张与内部更新，边界误差降低</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20%-40%</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a:t>
            </a:r>
          </a:p>
        </p:txBody>
      </p:sp>
      <p:sp>
        <p:nvSpPr>
          <p:cNvPr id="8" name="文本框 7">
            <a:extLst>
              <a:ext uri="{FF2B5EF4-FFF2-40B4-BE49-F238E27FC236}">
                <a16:creationId xmlns:a16="http://schemas.microsoft.com/office/drawing/2014/main" id="{77EB7395-93B5-849D-40D0-28E0C692119C}"/>
              </a:ext>
            </a:extLst>
          </p:cNvPr>
          <p:cNvSpPr txBox="1"/>
          <p:nvPr/>
        </p:nvSpPr>
        <p:spPr>
          <a:xfrm>
            <a:off x="6095999" y="1737297"/>
            <a:ext cx="5473691" cy="1803571"/>
          </a:xfrm>
          <a:prstGeom prst="rect">
            <a:avLst/>
          </a:prstGeom>
          <a:noFill/>
        </p:spPr>
        <p:txBody>
          <a:bodyPr wrap="square">
            <a:spAutoFit/>
          </a:bodyPr>
          <a:lstStyle/>
          <a:p>
            <a:pPr marL="342900" lvl="2" indent="-342900" algn="ctr" fontAlgn="t">
              <a:lnSpc>
                <a:spcPct val="110000"/>
              </a:lnSpc>
              <a:spcBef>
                <a:spcPts val="600"/>
              </a:spcBef>
              <a:buFont typeface="Wingdings" panose="05000000000000000000" pitchFamily="2" charset="2"/>
              <a:buChar char="ü"/>
            </a:pPr>
            <a:r>
              <a:rPr lang="zh-CN" altLang="en-US" sz="2000" dirty="0">
                <a:solidFill>
                  <a:schemeClr val="accent1">
                    <a:lumMod val="50000"/>
                  </a:schemeClr>
                </a:solidFill>
                <a:latin typeface="Times New Roman" panose="02020603050405020304" pitchFamily="18" charset="0"/>
                <a:ea typeface="华文中宋" panose="02010600040101010101" pitchFamily="2" charset="-122"/>
                <a:cs typeface="Times New Roman" panose="02020603050405020304" pitchFamily="18" charset="0"/>
              </a:rPr>
              <a:t>多场景应用拓展</a:t>
            </a:r>
          </a:p>
          <a:p>
            <a:pPr marL="228600" lvl="1" indent="-228600" algn="just" fontAlgn="t">
              <a:lnSpc>
                <a:spcPct val="110000"/>
              </a:lnSpc>
              <a:spcBef>
                <a:spcPts val="600"/>
              </a:spcBef>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土地利用预测：</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支持生态保护、城镇扩张等情景模拟，为国土空间规划提供科学依据。</a:t>
            </a:r>
          </a:p>
          <a:p>
            <a:pPr marL="228600" lvl="1" indent="-228600" algn="just" fontAlgn="t">
              <a:lnSpc>
                <a:spcPct val="110000"/>
              </a:lnSpc>
              <a:spcBef>
                <a:spcPts val="600"/>
              </a:spcBef>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经济</a:t>
            </a:r>
            <a:r>
              <a:rPr lang="en-US" altLang="zh-CN"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a:t>
            </a: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环境协同</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：耦合交通可达性、碳排放因子，实现“土地</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人口</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经济”多要素协同模拟）。</a:t>
            </a:r>
          </a:p>
        </p:txBody>
      </p:sp>
      <p:sp>
        <p:nvSpPr>
          <p:cNvPr id="9" name="矩形 8">
            <a:extLst>
              <a:ext uri="{FF2B5EF4-FFF2-40B4-BE49-F238E27FC236}">
                <a16:creationId xmlns:a16="http://schemas.microsoft.com/office/drawing/2014/main" id="{8F5581D3-A5AB-9B04-17D0-1CF3B252A0EE}"/>
              </a:ext>
            </a:extLst>
          </p:cNvPr>
          <p:cNvSpPr/>
          <p:nvPr/>
        </p:nvSpPr>
        <p:spPr>
          <a:xfrm>
            <a:off x="445537" y="1659469"/>
            <a:ext cx="11300925" cy="4526837"/>
          </a:xfrm>
          <a:prstGeom prst="rect">
            <a:avLst/>
          </a:prstGeom>
          <a:noFill/>
          <a:ln w="25400">
            <a:solidFill>
              <a:schemeClr val="accent5">
                <a:lumMod val="40000"/>
                <a:lumOff val="60000"/>
              </a:schemeClr>
            </a:solidFill>
          </a:ln>
          <a:effectLst>
            <a:outerShdw blurRad="63500" sx="102000" sy="102000" algn="ctr" rotWithShape="0">
              <a:schemeClr val="accent5">
                <a:lumMod val="40000"/>
                <a:lumOff val="6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4AC789E5-09F2-7DD0-CDF6-3D23E2FF7677}"/>
              </a:ext>
            </a:extLst>
          </p:cNvPr>
          <p:cNvCxnSpPr>
            <a:cxnSpLocks/>
          </p:cNvCxnSpPr>
          <p:nvPr/>
        </p:nvCxnSpPr>
        <p:spPr>
          <a:xfrm>
            <a:off x="5905500" y="1773553"/>
            <a:ext cx="0" cy="4040225"/>
          </a:xfrm>
          <a:prstGeom prst="line">
            <a:avLst/>
          </a:prstGeom>
          <a:ln w="285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516E5A1E-2C48-3E89-DA64-564842AA3F59}"/>
              </a:ext>
            </a:extLst>
          </p:cNvPr>
          <p:cNvSpPr txBox="1"/>
          <p:nvPr/>
        </p:nvSpPr>
        <p:spPr>
          <a:xfrm>
            <a:off x="6082275" y="3705509"/>
            <a:ext cx="5473688" cy="2108269"/>
          </a:xfrm>
          <a:prstGeom prst="rect">
            <a:avLst/>
          </a:prstGeom>
          <a:noFill/>
        </p:spPr>
        <p:txBody>
          <a:bodyPr wrap="square">
            <a:spAutoFit/>
          </a:bodyPr>
          <a:lstStyle/>
          <a:p>
            <a:pPr marL="342900" lvl="2" indent="-342900" algn="ctr" fontAlgn="t">
              <a:lnSpc>
                <a:spcPct val="110000"/>
              </a:lnSpc>
              <a:spcBef>
                <a:spcPts val="600"/>
              </a:spcBef>
              <a:buFont typeface="Wingdings" panose="05000000000000000000" pitchFamily="2" charset="2"/>
              <a:buChar char="ü"/>
            </a:pPr>
            <a:r>
              <a:rPr lang="zh-CN" altLang="en-US" sz="2000" dirty="0">
                <a:solidFill>
                  <a:schemeClr val="accent1">
                    <a:lumMod val="50000"/>
                  </a:schemeClr>
                </a:solidFill>
                <a:latin typeface="Times New Roman" panose="02020603050405020304" pitchFamily="18" charset="0"/>
                <a:ea typeface="华文中宋" panose="02010600040101010101" pitchFamily="2" charset="-122"/>
                <a:cs typeface="Times New Roman" panose="02020603050405020304" pitchFamily="18" charset="0"/>
              </a:rPr>
              <a:t>技术突破</a:t>
            </a:r>
          </a:p>
          <a:p>
            <a:pPr marL="228600" lvl="1" indent="-228600" algn="just" fontAlgn="t">
              <a:lnSpc>
                <a:spcPct val="110000"/>
              </a:lnSpc>
              <a:spcBef>
                <a:spcPts val="600"/>
              </a:spcBef>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模型融合创新</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：结合图神经网络、时间序列分析增强空间交互与时间依赖的建模能力。</a:t>
            </a:r>
          </a:p>
          <a:p>
            <a:pPr marL="228600" lvl="1" indent="-228600" algn="just" fontAlgn="t">
              <a:lnSpc>
                <a:spcPct val="110000"/>
              </a:lnSpc>
              <a:spcBef>
                <a:spcPts val="600"/>
              </a:spcBef>
              <a:buFont typeface="Arial" panose="020B0604020202020204" pitchFamily="34" charset="0"/>
              <a:buChar char="•"/>
            </a:pPr>
            <a:r>
              <a:rPr lang="zh-CN" altLang="en-US"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动态驱动机制</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：采用</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S</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曲线算法、轮盘赌策略，实现连续型灰度模拟与经济密度预测（武汉</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GDP</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模拟精度提升</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58%</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a:t>
            </a:r>
          </a:p>
        </p:txBody>
      </p:sp>
      <p:sp>
        <p:nvSpPr>
          <p:cNvPr id="17" name="文本框 16">
            <a:extLst>
              <a:ext uri="{FF2B5EF4-FFF2-40B4-BE49-F238E27FC236}">
                <a16:creationId xmlns:a16="http://schemas.microsoft.com/office/drawing/2014/main" id="{2F28C988-D6FF-8F96-030A-435DADADA0E9}"/>
              </a:ext>
            </a:extLst>
          </p:cNvPr>
          <p:cNvSpPr txBox="1"/>
          <p:nvPr/>
        </p:nvSpPr>
        <p:spPr>
          <a:xfrm>
            <a:off x="488235" y="1007532"/>
            <a:ext cx="3324792" cy="497829"/>
          </a:xfrm>
          <a:prstGeom prst="rect">
            <a:avLst/>
          </a:prstGeom>
          <a:noFill/>
        </p:spPr>
        <p:txBody>
          <a:bodyPr wrap="square">
            <a:spAutoFit/>
          </a:bodyPr>
          <a:lstStyle/>
          <a:p>
            <a:pPr marL="228600" indent="-228600" algn="just">
              <a:lnSpc>
                <a:spcPct val="120000"/>
              </a:lnSpc>
              <a:spcBef>
                <a:spcPts val="600"/>
              </a:spcBef>
              <a:buFont typeface="Wingdings" panose="05000000000000000000" pitchFamily="2" charset="2"/>
              <a:buChar char="Ø"/>
            </a:pPr>
            <a:r>
              <a:rPr lang="en-US" altLang="zh-CN" sz="2400" b="1" dirty="0">
                <a:solidFill>
                  <a:schemeClr val="tx2">
                    <a:lumMod val="50000"/>
                  </a:schemeClr>
                </a:solidFill>
                <a:latin typeface="华文中宋" panose="02010600040101010101" pitchFamily="2" charset="-122"/>
                <a:ea typeface="华文中宋" panose="02010600040101010101" pitchFamily="2" charset="-122"/>
              </a:rPr>
              <a:t>CA</a:t>
            </a:r>
            <a:r>
              <a:rPr lang="zh-CN" altLang="en-US" sz="2400" b="1" dirty="0">
                <a:solidFill>
                  <a:schemeClr val="tx2">
                    <a:lumMod val="50000"/>
                  </a:schemeClr>
                </a:solidFill>
                <a:latin typeface="华文中宋" panose="02010600040101010101" pitchFamily="2" charset="-122"/>
                <a:ea typeface="华文中宋" panose="02010600040101010101" pitchFamily="2" charset="-122"/>
              </a:rPr>
              <a:t>模型的核心优势</a:t>
            </a:r>
          </a:p>
        </p:txBody>
      </p:sp>
      <p:sp>
        <p:nvSpPr>
          <p:cNvPr id="19" name="灯片编号占位符 5">
            <a:extLst>
              <a:ext uri="{FF2B5EF4-FFF2-40B4-BE49-F238E27FC236}">
                <a16:creationId xmlns:a16="http://schemas.microsoft.com/office/drawing/2014/main" id="{D0DD7B1D-5CF7-B09F-5B03-6BE017811713}"/>
              </a:ext>
            </a:extLst>
          </p:cNvPr>
          <p:cNvSpPr>
            <a:spLocks noGrp="1"/>
          </p:cNvSpPr>
          <p:nvPr>
            <p:ph type="sldNum" sz="quarter" idx="12"/>
          </p:nvPr>
        </p:nvSpPr>
        <p:spPr>
          <a:xfrm>
            <a:off x="8610600" y="6356350"/>
            <a:ext cx="2743200" cy="365125"/>
          </a:xfrm>
        </p:spPr>
        <p:txBody>
          <a:bodyPr/>
          <a:lstStyle/>
          <a:p>
            <a:fld id="{DFC6C6D9-0EAC-4A43-A0E6-1F06783EE0A4}" type="slidenum">
              <a:rPr lang="zh-CN" altLang="en-US" smtClean="0"/>
              <a:t>42</a:t>
            </a:fld>
            <a:endParaRPr lang="zh-CN" altLang="en-US" dirty="0"/>
          </a:p>
        </p:txBody>
      </p:sp>
    </p:spTree>
    <p:extLst>
      <p:ext uri="{BB962C8B-B14F-4D97-AF65-F5344CB8AC3E}">
        <p14:creationId xmlns:p14="http://schemas.microsoft.com/office/powerpoint/2010/main" val="3056537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组合 1"/>
          <p:cNvGrpSpPr/>
          <p:nvPr/>
        </p:nvGrpSpPr>
        <p:grpSpPr>
          <a:xfrm>
            <a:off x="-6025" y="0"/>
            <a:ext cx="12251545" cy="1435261"/>
            <a:chOff x="-6025" y="0"/>
            <a:chExt cx="12251545" cy="1954833"/>
          </a:xfrm>
        </p:grpSpPr>
        <p:sp>
          <p:nvSpPr>
            <p:cNvPr id="1048683" name="Shape 28"/>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84" name="Shape 29"/>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85" name="Shape 30"/>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1048686" name="Shape 31"/>
          <p:cNvSpPr/>
          <p:nvPr/>
        </p:nvSpPr>
        <p:spPr>
          <a:xfrm>
            <a:off x="4754027" y="6199046"/>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87" name="Shape 32"/>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88" name="Shape 33"/>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097167" name="图片 8"/>
          <p:cNvPicPr>
            <a:picLocks noChangeAspect="1"/>
          </p:cNvPicPr>
          <p:nvPr/>
        </p:nvPicPr>
        <p:blipFill>
          <a:blip r:embed="rId2" cstate="print"/>
          <a:stretch>
            <a:fillRect/>
          </a:stretch>
        </p:blipFill>
        <p:spPr>
          <a:xfrm>
            <a:off x="10234856" y="0"/>
            <a:ext cx="1219202" cy="798578"/>
          </a:xfrm>
          <a:prstGeom prst="rect">
            <a:avLst/>
          </a:prstGeom>
        </p:spPr>
      </p:pic>
      <p:pic>
        <p:nvPicPr>
          <p:cNvPr id="2097168" name="图片 6"/>
          <p:cNvPicPr>
            <a:picLocks noChangeAspect="1"/>
          </p:cNvPicPr>
          <p:nvPr/>
        </p:nvPicPr>
        <p:blipFill>
          <a:blip r:embed="rId3" cstate="print"/>
          <a:stretch>
            <a:fillRect/>
          </a:stretch>
        </p:blipFill>
        <p:spPr>
          <a:xfrm>
            <a:off x="922886" y="2318803"/>
            <a:ext cx="2321930" cy="2321930"/>
          </a:xfrm>
          <a:prstGeom prst="rect">
            <a:avLst/>
          </a:prstGeom>
        </p:spPr>
      </p:pic>
      <p:cxnSp>
        <p:nvCxnSpPr>
          <p:cNvPr id="3145743" name="直接连接符 4"/>
          <p:cNvCxnSpPr/>
          <p:nvPr/>
        </p:nvCxnSpPr>
        <p:spPr>
          <a:xfrm>
            <a:off x="3813428" y="1512641"/>
            <a:ext cx="0" cy="3831164"/>
          </a:xfrm>
          <a:prstGeom prst="line">
            <a:avLst/>
          </a:prstGeom>
          <a:ln w="12700">
            <a:solidFill>
              <a:srgbClr val="203864"/>
            </a:solidFill>
          </a:ln>
        </p:spPr>
        <p:style>
          <a:lnRef idx="1">
            <a:schemeClr val="accent1"/>
          </a:lnRef>
          <a:fillRef idx="0">
            <a:schemeClr val="accent1"/>
          </a:fillRef>
          <a:effectRef idx="0">
            <a:schemeClr val="accent1"/>
          </a:effectRef>
          <a:fontRef idx="minor">
            <a:schemeClr val="tx1"/>
          </a:fontRef>
        </p:style>
      </p:cxnSp>
      <p:sp>
        <p:nvSpPr>
          <p:cNvPr id="1048689" name="标题 1"/>
          <p:cNvSpPr txBox="1"/>
          <p:nvPr/>
        </p:nvSpPr>
        <p:spPr>
          <a:xfrm>
            <a:off x="4534924" y="4640733"/>
            <a:ext cx="330503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GB" altLang="zh-CN" sz="4400" b="1" kern="1200" smtClean="0">
                <a:solidFill>
                  <a:srgbClr val="203864"/>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203864"/>
                </a:solidFill>
                <a:effectLst/>
                <a:uLnTx/>
                <a:uFillTx/>
                <a:latin typeface="微软雅黑" panose="020B0503020204020204" pitchFamily="34" charset="-122"/>
                <a:ea typeface="微软雅黑" panose="020B0503020204020204" pitchFamily="34" charset="-122"/>
              </a:rPr>
              <a:t>谢 谢！</a:t>
            </a:r>
          </a:p>
        </p:txBody>
      </p:sp>
      <p:sp>
        <p:nvSpPr>
          <p:cNvPr id="16" name="内容占位符 2"/>
          <p:cNvSpPr txBox="1"/>
          <p:nvPr/>
        </p:nvSpPr>
        <p:spPr>
          <a:xfrm>
            <a:off x="3948502" y="2709312"/>
            <a:ext cx="5200207" cy="20556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微软雅黑" panose="020B0503020204020204" pitchFamily="34" charset="-122"/>
                <a:ea typeface="微软雅黑" panose="020B0503020204020204" pitchFamily="34" charset="-122"/>
                <a:cs typeface="Meiryo UI" panose="020B0604030504040204" pitchFamily="34" charset="-128"/>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dobe 黑体 Std R" panose="020B0400000000000000" pitchFamily="34" charset="-122"/>
                <a:ea typeface="Adobe 黑体 Std R"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err="1">
                <a:ln>
                  <a:noFill/>
                </a:ln>
                <a:solidFill>
                  <a:srgbClr val="203864"/>
                </a:solidFill>
                <a:effectLst/>
                <a:uLnTx/>
                <a:uFillTx/>
                <a:latin typeface="华文中宋" panose="02010600040101010101" pitchFamily="2" charset="-122"/>
                <a:ea typeface="华文中宋" panose="02010600040101010101" pitchFamily="2" charset="-122"/>
              </a:rPr>
              <a:t>中国地质大学（武汉</a:t>
            </a:r>
            <a:r>
              <a:rPr kumimoji="0" lang="en-US" altLang="zh-CN" sz="2000" b="0" i="0" u="none" strike="noStrike" kern="1200" cap="none" spc="0" normalizeH="0" baseline="0" noProof="0" dirty="0">
                <a:ln>
                  <a:noFill/>
                </a:ln>
                <a:solidFill>
                  <a:srgbClr val="203864"/>
                </a:solidFill>
                <a:effectLst/>
                <a:uLnTx/>
                <a:uFillTx/>
                <a:latin typeface="华文中宋" panose="02010600040101010101" pitchFamily="2" charset="-122"/>
                <a:ea typeface="华文中宋" panose="02010600040101010101" pitchFamily="2" charset="-122"/>
              </a:rPr>
              <a:t>）</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203864"/>
                </a:solidFill>
                <a:effectLst/>
                <a:uLnTx/>
                <a:uFillTx/>
                <a:latin typeface="华文中宋" panose="02010600040101010101" pitchFamily="2" charset="-122"/>
                <a:ea typeface="华文中宋" panose="02010600040101010101" pitchFamily="2" charset="-122"/>
              </a:rPr>
              <a:t>地理与</a:t>
            </a:r>
            <a:r>
              <a:rPr kumimoji="0" lang="en-US" altLang="zh-CN" sz="2000" b="0" i="0" u="none" strike="noStrike" kern="1200" cap="none" spc="0" normalizeH="0" baseline="0" noProof="0" dirty="0">
                <a:ln>
                  <a:noFill/>
                </a:ln>
                <a:solidFill>
                  <a:srgbClr val="203864"/>
                </a:solidFill>
                <a:effectLst/>
                <a:uLnTx/>
                <a:uFillTx/>
                <a:latin typeface="华文中宋" panose="02010600040101010101" pitchFamily="2" charset="-122"/>
                <a:ea typeface="华文中宋" panose="02010600040101010101" pitchFamily="2" charset="-122"/>
              </a:rPr>
              <a:t>信息工程学院</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err="1">
                <a:ln>
                  <a:noFill/>
                </a:ln>
                <a:solidFill>
                  <a:srgbClr val="203864"/>
                </a:solidFill>
                <a:effectLst/>
                <a:uLnTx/>
                <a:uFillTx/>
                <a:latin typeface="华文中宋" panose="02010600040101010101" pitchFamily="2" charset="-122"/>
                <a:ea typeface="华文中宋" panose="02010600040101010101" pitchFamily="2" charset="-122"/>
              </a:rPr>
              <a:t>高性能空间计算智能实验室（</a:t>
            </a:r>
            <a:r>
              <a:rPr kumimoji="0" lang="en-US" altLang="zh-CN" sz="2000" b="0" i="0" u="none" strike="noStrike" kern="1200" cap="none" spc="0" normalizeH="0" baseline="0" noProof="0" dirty="0" err="1">
                <a:ln>
                  <a:noFill/>
                </a:ln>
                <a:solidFill>
                  <a:srgbClr val="203864"/>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HPSCIL</a:t>
            </a:r>
            <a:r>
              <a:rPr kumimoji="0" lang="en-US" altLang="zh-CN" sz="2000" b="0" i="0" u="none" strike="noStrike" kern="1200" cap="none" spc="0" normalizeH="0" baseline="0" noProof="0" dirty="0">
                <a:ln>
                  <a:noFill/>
                </a:ln>
                <a:solidFill>
                  <a:srgbClr val="203864"/>
                </a:solidFill>
                <a:effectLst/>
                <a:uLnTx/>
                <a:uFillTx/>
                <a:latin typeface="华文中宋" panose="02010600040101010101" pitchFamily="2" charset="-122"/>
                <a:ea typeface="华文中宋" panose="02010600040101010101" pitchFamily="2" charset="-122"/>
              </a:rPr>
              <a:t>）</a:t>
            </a:r>
          </a:p>
        </p:txBody>
      </p:sp>
      <p:sp>
        <p:nvSpPr>
          <p:cNvPr id="17" name="内容占位符 2"/>
          <p:cNvSpPr txBox="1"/>
          <p:nvPr/>
        </p:nvSpPr>
        <p:spPr>
          <a:xfrm>
            <a:off x="3948502" y="1892040"/>
            <a:ext cx="4567550" cy="1062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CA</a:t>
            </a:r>
            <a:r>
              <a:rPr lang="zh-CN" altLang="en-US" sz="240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模型相关介绍</a:t>
            </a:r>
            <a:endParaRPr lang="en-US" altLang="zh-CN" sz="240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2400" b="0" i="0" u="none" strike="noStrike" kern="1200" cap="none" spc="0" normalizeH="0" baseline="0" noProof="0" dirty="0">
                <a:ln>
                  <a:noFill/>
                </a:ln>
                <a:solidFill>
                  <a:srgbClr val="203864"/>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2025.08</a:t>
            </a:r>
            <a:endParaRPr kumimoji="0" lang="zh-CN" altLang="en-US" sz="2400" b="0" i="0" u="none" strike="noStrike" kern="1200" cap="none" spc="0" normalizeH="0" baseline="0" noProof="0" dirty="0">
              <a:ln>
                <a:noFill/>
              </a:ln>
              <a:solidFill>
                <a:srgbClr val="203864"/>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43</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0E56E-8E8C-4A33-0689-BB5E36E4B676}"/>
            </a:ext>
          </a:extLst>
        </p:cNvPr>
        <p:cNvGrpSpPr/>
        <p:nvPr/>
      </p:nvGrpSpPr>
      <p:grpSpPr>
        <a:xfrm>
          <a:off x="0" y="0"/>
          <a:ext cx="0" cy="0"/>
          <a:chOff x="0" y="0"/>
          <a:chExt cx="0" cy="0"/>
        </a:xfrm>
      </p:grpSpPr>
      <p:sp>
        <p:nvSpPr>
          <p:cNvPr id="1048678" name="标题 1">
            <a:extLst>
              <a:ext uri="{FF2B5EF4-FFF2-40B4-BE49-F238E27FC236}">
                <a16:creationId xmlns:a16="http://schemas.microsoft.com/office/drawing/2014/main" id="{871B917B-D965-E1E5-0B76-8B2D6051CD6F}"/>
              </a:ext>
            </a:extLst>
          </p:cNvPr>
          <p:cNvSpPr txBox="1"/>
          <p:nvPr/>
        </p:nvSpPr>
        <p:spPr>
          <a:xfrm>
            <a:off x="2053450" y="232660"/>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PLUS</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斑块生成土地利用变化模拟模型</a:t>
            </a:r>
          </a:p>
        </p:txBody>
      </p:sp>
      <p:sp>
        <p:nvSpPr>
          <p:cNvPr id="1048680" name="文本占位符 2">
            <a:extLst>
              <a:ext uri="{FF2B5EF4-FFF2-40B4-BE49-F238E27FC236}">
                <a16:creationId xmlns:a16="http://schemas.microsoft.com/office/drawing/2014/main" id="{E25717D7-1497-ABCB-D60B-30E1FAFA50C8}"/>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solidFill>
                  <a:prstClr val="white"/>
                </a:solidFill>
              </a:rPr>
              <a:t>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2DF1D8E8-ACF3-B3A9-8AD3-33DB08C7D367}"/>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3CEB692A-45E6-19C6-E5C2-9474DA128455}"/>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3AE3F706-056A-9FB9-31BB-D420BFD27DC5}"/>
              </a:ext>
            </a:extLst>
          </p:cNvPr>
          <p:cNvSpPr>
            <a:spLocks noGrp="1"/>
          </p:cNvSpPr>
          <p:nvPr>
            <p:ph type="sldNum" sz="quarter" idx="12"/>
          </p:nvPr>
        </p:nvSpPr>
        <p:spPr>
          <a:xfrm>
            <a:off x="8912893" y="64301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0EF128B6-CA3E-14DE-6CFE-E10A05DE9F81}"/>
              </a:ext>
            </a:extLst>
          </p:cNvPr>
          <p:cNvSpPr/>
          <p:nvPr/>
        </p:nvSpPr>
        <p:spPr>
          <a:xfrm>
            <a:off x="10284493" y="2724150"/>
            <a:ext cx="1665343" cy="184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0" name="图片 9">
            <a:extLst>
              <a:ext uri="{FF2B5EF4-FFF2-40B4-BE49-F238E27FC236}">
                <a16:creationId xmlns:a16="http://schemas.microsoft.com/office/drawing/2014/main" id="{3322F921-5662-6A22-A313-6F39E02F9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76" y="987503"/>
            <a:ext cx="6028998" cy="5795026"/>
          </a:xfrm>
          <a:prstGeom prst="rect">
            <a:avLst/>
          </a:prstGeom>
        </p:spPr>
      </p:pic>
      <p:sp>
        <p:nvSpPr>
          <p:cNvPr id="14" name="文本框 13">
            <a:extLst>
              <a:ext uri="{FF2B5EF4-FFF2-40B4-BE49-F238E27FC236}">
                <a16:creationId xmlns:a16="http://schemas.microsoft.com/office/drawing/2014/main" id="{3A776234-6A02-D901-1238-1C558A4C27F7}"/>
              </a:ext>
            </a:extLst>
          </p:cNvPr>
          <p:cNvSpPr txBox="1"/>
          <p:nvPr/>
        </p:nvSpPr>
        <p:spPr>
          <a:xfrm>
            <a:off x="6686336" y="1420655"/>
            <a:ext cx="5168036" cy="923330"/>
          </a:xfrm>
          <a:prstGeom prst="rect">
            <a:avLst/>
          </a:prstGeom>
          <a:noFill/>
        </p:spPr>
        <p:txBody>
          <a:bodyPr wrap="square">
            <a:spAutoFit/>
          </a:bodyPr>
          <a:lstStyle/>
          <a:p>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本研究基于栅格数据</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提出一种斑块生成土地利用变化模拟模型</a:t>
            </a:r>
            <a:r>
              <a:rPr lang="en-US" altLang="zh-CN" dirty="0">
                <a:latin typeface="Times New Roman" panose="02020603050405020304" pitchFamily="18" charset="0"/>
                <a:ea typeface="华文中宋" panose="02010600040101010101" pitchFamily="2" charset="-122"/>
                <a:cs typeface="Times New Roman" panose="02020603050405020304" pitchFamily="18" charset="0"/>
              </a:rPr>
              <a:t>(patch-generating land use simulation, PLUS)</a:t>
            </a:r>
            <a:r>
              <a:rPr lang="en-US" altLang="zh-CN"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dirty="0">
                <a:latin typeface="Times New Roman" panose="02020603050405020304" pitchFamily="18" charset="0"/>
                <a:ea typeface="华文中宋" panose="02010600040101010101" pitchFamily="2" charset="-122"/>
                <a:cs typeface="Times New Roman" panose="02020603050405020304" pitchFamily="18" charset="0"/>
              </a:rPr>
              <a:t>该模型主要包括：</a:t>
            </a:r>
            <a:endParaRPr lang="en-US" altLang="zh-CN"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9A8A926E-8DEC-A8E7-0656-6A91234D1C33}"/>
              </a:ext>
            </a:extLst>
          </p:cNvPr>
          <p:cNvSpPr txBox="1"/>
          <p:nvPr/>
        </p:nvSpPr>
        <p:spPr>
          <a:xfrm>
            <a:off x="6656310" y="2920036"/>
            <a:ext cx="5419015" cy="2913618"/>
          </a:xfrm>
          <a:prstGeom prst="rect">
            <a:avLst/>
          </a:prstGeom>
          <a:noFill/>
        </p:spPr>
        <p:txBody>
          <a:bodyPr wrap="square">
            <a:spAutoFit/>
          </a:bodyPr>
          <a:lstStyle/>
          <a:p>
            <a:pPr marL="285750" indent="-285750" algn="just">
              <a:lnSpc>
                <a:spcPts val="2000"/>
              </a:lnSpc>
              <a:buFont typeface="Arial" panose="020B0604020202020204" pitchFamily="34" charset="0"/>
              <a:buChar char="•"/>
            </a:pP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1</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）应用一种新的用地扩张分析策略（</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LEAS</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），可以更好地挖掘 各类土地利用变化的诱因。</a:t>
            </a:r>
          </a:p>
          <a:p>
            <a:pPr indent="457200" algn="just">
              <a:lnSpc>
                <a:spcPts val="2000"/>
              </a:lnSpc>
            </a:pPr>
            <a:endParaRPr lang="en-US" altLang="zh-CN" kern="100" dirty="0">
              <a:latin typeface="Times New Roman" panose="02020603050405020304" pitchFamily="18" charset="0"/>
              <a:ea typeface="华文中宋" panose="02010600040101010101" pitchFamily="2" charset="-122"/>
              <a:cs typeface="Times New Roman" panose="02020603050405020304" pitchFamily="18" charset="0"/>
            </a:endParaRPr>
          </a:p>
          <a:p>
            <a:pPr marL="285750" indent="-285750" algn="just">
              <a:lnSpc>
                <a:spcPts val="2000"/>
              </a:lnSpc>
              <a:buFont typeface="Arial" panose="020B0604020202020204" pitchFamily="34" charset="0"/>
              <a:buChar char="•"/>
            </a:pPr>
            <a:endParaRPr lang="en-US" altLang="zh-CN" kern="100" dirty="0">
              <a:latin typeface="Times New Roman" panose="02020603050405020304" pitchFamily="18" charset="0"/>
              <a:ea typeface="华文中宋" panose="02010600040101010101" pitchFamily="2" charset="-122"/>
              <a:cs typeface="Times New Roman" panose="02020603050405020304" pitchFamily="18" charset="0"/>
            </a:endParaRPr>
          </a:p>
          <a:p>
            <a:pPr marL="285750" indent="-285750" algn="just">
              <a:lnSpc>
                <a:spcPts val="2000"/>
              </a:lnSpc>
              <a:buFont typeface="Arial" panose="020B0604020202020204" pitchFamily="34" charset="0"/>
              <a:buChar char="•"/>
            </a:pP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2</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）包含一种新的基于多类随机斑块种子的</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CA</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模型（</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CARS</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），可以更好地模拟多类土地利用斑块级的变化。</a:t>
            </a:r>
          </a:p>
          <a:p>
            <a:pPr indent="457200" algn="just">
              <a:lnSpc>
                <a:spcPts val="2000"/>
              </a:lnSpc>
            </a:pPr>
            <a:endParaRPr lang="en-US" altLang="zh-CN" kern="100" dirty="0">
              <a:latin typeface="Times New Roman" panose="02020603050405020304" pitchFamily="18" charset="0"/>
              <a:ea typeface="华文中宋" panose="02010600040101010101" pitchFamily="2" charset="-122"/>
              <a:cs typeface="Times New Roman" panose="02020603050405020304" pitchFamily="18" charset="0"/>
            </a:endParaRPr>
          </a:p>
          <a:p>
            <a:pPr marL="285750" indent="-285750" algn="just">
              <a:lnSpc>
                <a:spcPts val="2000"/>
              </a:lnSpc>
              <a:buFont typeface="Arial" panose="020B0604020202020204" pitchFamily="34" charset="0"/>
              <a:buChar char="•"/>
            </a:pPr>
            <a:endParaRPr lang="en-US" altLang="zh-CN" kern="100" dirty="0">
              <a:latin typeface="Times New Roman" panose="02020603050405020304" pitchFamily="18" charset="0"/>
              <a:ea typeface="华文中宋" panose="02010600040101010101" pitchFamily="2" charset="-122"/>
              <a:cs typeface="Times New Roman" panose="02020603050405020304" pitchFamily="18" charset="0"/>
            </a:endParaRPr>
          </a:p>
          <a:p>
            <a:pPr marL="285750" indent="-285750" algn="just">
              <a:lnSpc>
                <a:spcPts val="2000"/>
              </a:lnSpc>
              <a:buFont typeface="Arial" panose="020B0604020202020204" pitchFamily="34" charset="0"/>
              <a:buChar char="•"/>
            </a:pP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a:t>
            </a:r>
            <a:r>
              <a:rPr lang="en-US" altLang="zh-CN" kern="100" dirty="0">
                <a:latin typeface="Times New Roman" panose="02020603050405020304" pitchFamily="18" charset="0"/>
                <a:ea typeface="华文中宋" panose="02010600040101010101" pitchFamily="2" charset="-122"/>
                <a:cs typeface="Times New Roman" panose="02020603050405020304" pitchFamily="18" charset="0"/>
              </a:rPr>
              <a:t>3</a:t>
            </a:r>
            <a:r>
              <a:rPr lang="zh-CN" altLang="en-US" kern="100" dirty="0">
                <a:latin typeface="Times New Roman" panose="02020603050405020304" pitchFamily="18" charset="0"/>
                <a:ea typeface="华文中宋" panose="02010600040101010101" pitchFamily="2" charset="-122"/>
                <a:cs typeface="Times New Roman" panose="02020603050405020304" pitchFamily="18" charset="0"/>
              </a:rPr>
              <a:t>）与多目标优化算法耦合，模拟结果可以更 好地支持规划政策以实现可持续发展。 </a:t>
            </a:r>
          </a:p>
        </p:txBody>
      </p:sp>
      <p:sp>
        <p:nvSpPr>
          <p:cNvPr id="16" name="等腰三角形 3">
            <a:extLst>
              <a:ext uri="{FF2B5EF4-FFF2-40B4-BE49-F238E27FC236}">
                <a16:creationId xmlns:a16="http://schemas.microsoft.com/office/drawing/2014/main" id="{F12DD6C8-72BF-58DB-FC00-BBFF611A8465}"/>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文本占位符 2">
            <a:extLst>
              <a:ext uri="{FF2B5EF4-FFF2-40B4-BE49-F238E27FC236}">
                <a16:creationId xmlns:a16="http://schemas.microsoft.com/office/drawing/2014/main" id="{F7070951-AF4C-5A9F-CF3A-6D253650FEDE}"/>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47557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61505-E2C0-B09E-857E-E03D92342C75}"/>
            </a:ext>
          </a:extLst>
        </p:cNvPr>
        <p:cNvGrpSpPr/>
        <p:nvPr/>
      </p:nvGrpSpPr>
      <p:grpSpPr>
        <a:xfrm>
          <a:off x="0" y="0"/>
          <a:ext cx="0" cy="0"/>
          <a:chOff x="0" y="0"/>
          <a:chExt cx="0" cy="0"/>
        </a:xfrm>
      </p:grpSpPr>
      <p:sp>
        <p:nvSpPr>
          <p:cNvPr id="1048678" name="标题 1">
            <a:extLst>
              <a:ext uri="{FF2B5EF4-FFF2-40B4-BE49-F238E27FC236}">
                <a16:creationId xmlns:a16="http://schemas.microsoft.com/office/drawing/2014/main" id="{14DC154F-C483-7D18-C37D-4F2C74B9CB5E}"/>
              </a:ext>
            </a:extLst>
          </p:cNvPr>
          <p:cNvSpPr txBox="1"/>
          <p:nvPr/>
        </p:nvSpPr>
        <p:spPr>
          <a:xfrm>
            <a:off x="2053450" y="232660"/>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PLUS</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斑块生成土地利用变化模拟模型</a:t>
            </a:r>
          </a:p>
        </p:txBody>
      </p:sp>
      <p:sp>
        <p:nvSpPr>
          <p:cNvPr id="1048680" name="文本占位符 2">
            <a:extLst>
              <a:ext uri="{FF2B5EF4-FFF2-40B4-BE49-F238E27FC236}">
                <a16:creationId xmlns:a16="http://schemas.microsoft.com/office/drawing/2014/main" id="{9EA63049-3CF7-0615-7164-386C78CC41B1}"/>
              </a:ext>
            </a:extLst>
          </p:cNvPr>
          <p:cNvSpPr txBox="1"/>
          <p:nvPr/>
        </p:nvSpPr>
        <p:spPr>
          <a:xfrm>
            <a:off x="816981" y="0"/>
            <a:ext cx="975946"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4.1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a:extLst>
              <a:ext uri="{FF2B5EF4-FFF2-40B4-BE49-F238E27FC236}">
                <a16:creationId xmlns:a16="http://schemas.microsoft.com/office/drawing/2014/main" id="{FA9D7C2B-5BC8-0284-F09B-0D1984C46522}"/>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F0EA35BF-1B55-81FC-0453-06B8009A98AB}"/>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BF294618-88D5-570E-09BE-48F6F2BC3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39639D30-00AE-6029-6208-E27C3339D599}"/>
              </a:ext>
            </a:extLst>
          </p:cNvPr>
          <p:cNvSpPr/>
          <p:nvPr/>
        </p:nvSpPr>
        <p:spPr>
          <a:xfrm>
            <a:off x="10284493" y="2724150"/>
            <a:ext cx="1665343" cy="184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A1BAF71C-BD0F-DB6A-5191-D063A7C95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35" y="1161336"/>
            <a:ext cx="5838268" cy="5171867"/>
          </a:xfrm>
          <a:prstGeom prst="rect">
            <a:avLst/>
          </a:prstGeom>
          <a:ln>
            <a:solidFill>
              <a:schemeClr val="bg1">
                <a:lumMod val="50000"/>
              </a:schemeClr>
            </a:solidFill>
          </a:ln>
        </p:spPr>
      </p:pic>
      <p:sp>
        <p:nvSpPr>
          <p:cNvPr id="5" name="灯片编号占位符 1">
            <a:extLst>
              <a:ext uri="{FF2B5EF4-FFF2-40B4-BE49-F238E27FC236}">
                <a16:creationId xmlns:a16="http://schemas.microsoft.com/office/drawing/2014/main" id="{8BDFBE15-239C-287C-E31F-FCEF5C82B48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D1D2E-72E5-4DE1-9FE1-CE7E70D4C1DF}" type="slidenum">
              <a:rPr lang="zh-CN" altLang="en-US" smtClean="0">
                <a:solidFill>
                  <a:prstClr val="black">
                    <a:tint val="75000"/>
                  </a:prstClr>
                </a:solidFill>
                <a:latin typeface="等线"/>
                <a:ea typeface="等线" panose="02010600030101010101" pitchFamily="2" charset="-122"/>
              </a:rPr>
              <a:pPr/>
              <a:t>45</a:t>
            </a:fld>
            <a:endParaRPr lang="zh-CN" altLang="en-US" dirty="0">
              <a:solidFill>
                <a:prstClr val="black">
                  <a:tint val="75000"/>
                </a:prstClr>
              </a:solidFill>
              <a:latin typeface="等线"/>
              <a:ea typeface="等线" panose="02010600030101010101" pitchFamily="2" charset="-122"/>
            </a:endParaRPr>
          </a:p>
        </p:txBody>
      </p:sp>
      <p:sp>
        <p:nvSpPr>
          <p:cNvPr id="6" name="文本框 5">
            <a:hlinkClick r:id="rId5"/>
            <a:extLst>
              <a:ext uri="{FF2B5EF4-FFF2-40B4-BE49-F238E27FC236}">
                <a16:creationId xmlns:a16="http://schemas.microsoft.com/office/drawing/2014/main" id="{706FDF19-2D14-F8F1-DC91-2D0C63675F65}"/>
              </a:ext>
            </a:extLst>
          </p:cNvPr>
          <p:cNvSpPr txBox="1"/>
          <p:nvPr/>
        </p:nvSpPr>
        <p:spPr>
          <a:xfrm>
            <a:off x="459276" y="6489278"/>
            <a:ext cx="10961006" cy="349006"/>
          </a:xfrm>
          <a:prstGeom prst="rect">
            <a:avLst/>
          </a:prstGeom>
          <a:noFill/>
        </p:spPr>
        <p:txBody>
          <a:bodyPr vert="horz"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斑块生成土地利用变化模拟（</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PLUS</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rPr>
              <a:t>）模型下载地址：</a:t>
            </a:r>
            <a:r>
              <a:rPr lang="en-US" altLang="zh-CN" sz="1600" dirty="0">
                <a:latin typeface="Times New Roman" panose="02020603050405020304" pitchFamily="18" charset="0"/>
                <a:cs typeface="Times New Roman" panose="02020603050405020304" pitchFamily="18" charset="0"/>
                <a:hlinkClick r:id="rId6"/>
              </a:rPr>
              <a:t>https://www.urbancomp.net/archives/plus</a:t>
            </a:r>
            <a:endParaRPr kumimoji="0" lang="en-GB" altLang="zh-CN" sz="1600" b="1" i="0" u="none" strike="noStrike" kern="1200" cap="none" spc="0" normalizeH="0" baseline="0" noProof="0" dirty="0">
              <a:ln>
                <a:noFill/>
              </a:ln>
              <a:solidFill>
                <a:srgbClr val="0070C0"/>
              </a:solidFill>
              <a:effectLst/>
              <a:uLnTx/>
              <a:uFillTx/>
              <a:latin typeface="Times New Roman" panose="02020603050405020304" pitchFamily="18" charset="0"/>
              <a:ea typeface="思源宋体 CN" panose="02020400000000000000" pitchFamily="18" charset="-122"/>
              <a:cs typeface="Times New Roman" panose="02020603050405020304" pitchFamily="18" charset="0"/>
            </a:endParaRPr>
          </a:p>
        </p:txBody>
      </p:sp>
      <p:cxnSp>
        <p:nvCxnSpPr>
          <p:cNvPr id="16" name="连接符: 肘形 15">
            <a:extLst>
              <a:ext uri="{FF2B5EF4-FFF2-40B4-BE49-F238E27FC236}">
                <a16:creationId xmlns:a16="http://schemas.microsoft.com/office/drawing/2014/main" id="{8E06EDC3-D8F0-6432-8885-FEE88AEC1A44}"/>
              </a:ext>
            </a:extLst>
          </p:cNvPr>
          <p:cNvCxnSpPr>
            <a:cxnSpLocks/>
            <a:endCxn id="33" idx="1"/>
          </p:cNvCxnSpPr>
          <p:nvPr/>
        </p:nvCxnSpPr>
        <p:spPr>
          <a:xfrm>
            <a:off x="566057" y="1556181"/>
            <a:ext cx="3087683" cy="960822"/>
          </a:xfrm>
          <a:prstGeom prst="bentConnector3">
            <a:avLst>
              <a:gd name="adj1" fmla="val -180"/>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连接符: 肘形 16">
            <a:extLst>
              <a:ext uri="{FF2B5EF4-FFF2-40B4-BE49-F238E27FC236}">
                <a16:creationId xmlns:a16="http://schemas.microsoft.com/office/drawing/2014/main" id="{2261782E-4CC9-10F3-EE90-F625FD840FBB}"/>
              </a:ext>
            </a:extLst>
          </p:cNvPr>
          <p:cNvCxnSpPr>
            <a:cxnSpLocks/>
            <a:endCxn id="37" idx="1"/>
          </p:cNvCxnSpPr>
          <p:nvPr/>
        </p:nvCxnSpPr>
        <p:spPr>
          <a:xfrm rot="16200000" flipH="1">
            <a:off x="715869" y="1876266"/>
            <a:ext cx="1939679" cy="1299507"/>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63E71812-FEE9-2A16-83BD-57B80C9E32A9}"/>
              </a:ext>
            </a:extLst>
          </p:cNvPr>
          <p:cNvSpPr txBox="1"/>
          <p:nvPr/>
        </p:nvSpPr>
        <p:spPr>
          <a:xfrm>
            <a:off x="6770908" y="3286979"/>
            <a:ext cx="17604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Step1</a:t>
            </a:r>
            <a:r>
              <a:rPr kumimoji="0" lang="zh-CN" altLang="en-US"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提取土地利用扩张</a:t>
            </a:r>
          </a:p>
        </p:txBody>
      </p:sp>
      <p:sp>
        <p:nvSpPr>
          <p:cNvPr id="19" name="文本框 18">
            <a:extLst>
              <a:ext uri="{FF2B5EF4-FFF2-40B4-BE49-F238E27FC236}">
                <a16:creationId xmlns:a16="http://schemas.microsoft.com/office/drawing/2014/main" id="{D627E83D-9D93-657A-DF84-54F57631B3DB}"/>
              </a:ext>
            </a:extLst>
          </p:cNvPr>
          <p:cNvSpPr txBox="1"/>
          <p:nvPr/>
        </p:nvSpPr>
        <p:spPr>
          <a:xfrm>
            <a:off x="6392148" y="6041044"/>
            <a:ext cx="26233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Step3</a:t>
            </a:r>
            <a:r>
              <a:rPr kumimoji="0" lang="zh-CN" altLang="en-US"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多类随机斑块种子的</a:t>
            </a:r>
            <a:r>
              <a:rPr kumimoji="0" lang="en-US" altLang="zh-CN"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CA</a:t>
            </a:r>
            <a:r>
              <a:rPr lang="zh-CN" altLang="en-US" sz="1100" dirty="0">
                <a:solidFill>
                  <a:srgbClr val="E7E6E6">
                    <a:lumMod val="50000"/>
                  </a:srgbClr>
                </a:solidFill>
                <a:latin typeface="Times New Roman" panose="02020603050405020304" pitchFamily="18" charset="0"/>
                <a:ea typeface="华文中宋" panose="02010600040101010101" pitchFamily="2" charset="-122"/>
              </a:rPr>
              <a:t>模拟</a:t>
            </a:r>
            <a:endPar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endParaRPr>
          </a:p>
        </p:txBody>
      </p:sp>
      <p:sp>
        <p:nvSpPr>
          <p:cNvPr id="20" name="文本框 19">
            <a:extLst>
              <a:ext uri="{FF2B5EF4-FFF2-40B4-BE49-F238E27FC236}">
                <a16:creationId xmlns:a16="http://schemas.microsoft.com/office/drawing/2014/main" id="{66144630-EB44-183B-E3B7-969E24FF13C3}"/>
              </a:ext>
            </a:extLst>
          </p:cNvPr>
          <p:cNvSpPr txBox="1"/>
          <p:nvPr/>
        </p:nvSpPr>
        <p:spPr>
          <a:xfrm>
            <a:off x="9690764" y="6051280"/>
            <a:ext cx="22106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Step4</a:t>
            </a:r>
            <a:r>
              <a:rPr kumimoji="0" lang="zh-CN" altLang="en-US"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土地利用模拟及精度评价</a:t>
            </a:r>
          </a:p>
        </p:txBody>
      </p:sp>
      <p:sp>
        <p:nvSpPr>
          <p:cNvPr id="21" name="文本框 20">
            <a:extLst>
              <a:ext uri="{FF2B5EF4-FFF2-40B4-BE49-F238E27FC236}">
                <a16:creationId xmlns:a16="http://schemas.microsoft.com/office/drawing/2014/main" id="{A1655721-18B0-8CB2-1B28-DB54547162D3}"/>
              </a:ext>
            </a:extLst>
          </p:cNvPr>
          <p:cNvSpPr txBox="1"/>
          <p:nvPr/>
        </p:nvSpPr>
        <p:spPr>
          <a:xfrm>
            <a:off x="9806061" y="3279594"/>
            <a:ext cx="25169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Step2</a:t>
            </a:r>
            <a:r>
              <a:rPr kumimoji="0" lang="zh-CN" altLang="en-US" sz="1100" b="0" i="0" u="none" strike="noStrike" kern="1200" cap="none" spc="0" normalizeH="0" baseline="0" noProof="0" dirty="0">
                <a:ln>
                  <a:noFill/>
                </a:ln>
                <a:solidFill>
                  <a:srgbClr val="C00000"/>
                </a:solidFill>
                <a:effectLst/>
                <a:uLnTx/>
                <a:uFillTx/>
                <a:latin typeface="Times New Roman" panose="02020603050405020304" pitchFamily="18" charset="0"/>
                <a:ea typeface="华文中宋" panose="02010600040101010101" pitchFamily="2" charset="-122"/>
                <a:cs typeface="+mn-cs"/>
              </a:rPr>
              <a:t>：</a:t>
            </a:r>
            <a:r>
              <a:rPr kumimoji="0" lang="zh-CN" altLang="en-US" sz="11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华文中宋" panose="02010600040101010101" pitchFamily="2" charset="-122"/>
                <a:cs typeface="+mn-cs"/>
              </a:rPr>
              <a:t>用地扩张分析策略</a:t>
            </a:r>
          </a:p>
        </p:txBody>
      </p:sp>
      <p:sp>
        <p:nvSpPr>
          <p:cNvPr id="22" name="文本框 21">
            <a:extLst>
              <a:ext uri="{FF2B5EF4-FFF2-40B4-BE49-F238E27FC236}">
                <a16:creationId xmlns:a16="http://schemas.microsoft.com/office/drawing/2014/main" id="{AF894868-E6E8-1C57-67C9-D3D122E80815}"/>
              </a:ext>
            </a:extLst>
          </p:cNvPr>
          <p:cNvSpPr txBox="1"/>
          <p:nvPr/>
        </p:nvSpPr>
        <p:spPr>
          <a:xfrm>
            <a:off x="4019562" y="2723274"/>
            <a:ext cx="19428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数据格式转换</a:t>
            </a:r>
          </a:p>
        </p:txBody>
      </p:sp>
      <p:sp>
        <p:nvSpPr>
          <p:cNvPr id="23" name="文本框 22">
            <a:extLst>
              <a:ext uri="{FF2B5EF4-FFF2-40B4-BE49-F238E27FC236}">
                <a16:creationId xmlns:a16="http://schemas.microsoft.com/office/drawing/2014/main" id="{F2A6A172-619C-F620-0E06-7F3FE7295609}"/>
              </a:ext>
            </a:extLst>
          </p:cNvPr>
          <p:cNvSpPr txBox="1"/>
          <p:nvPr/>
        </p:nvSpPr>
        <p:spPr>
          <a:xfrm>
            <a:off x="3061905" y="3988172"/>
            <a:ext cx="2298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用地扩张分析及模型模拟</a:t>
            </a:r>
          </a:p>
        </p:txBody>
      </p:sp>
      <p:sp>
        <p:nvSpPr>
          <p:cNvPr id="24" name="文本框 23">
            <a:extLst>
              <a:ext uri="{FF2B5EF4-FFF2-40B4-BE49-F238E27FC236}">
                <a16:creationId xmlns:a16="http://schemas.microsoft.com/office/drawing/2014/main" id="{60D39529-5585-92AD-7D36-FD69753A5EF6}"/>
              </a:ext>
            </a:extLst>
          </p:cNvPr>
          <p:cNvSpPr txBox="1"/>
          <p:nvPr/>
        </p:nvSpPr>
        <p:spPr>
          <a:xfrm>
            <a:off x="4000613" y="4897891"/>
            <a:ext cx="13301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精度验证</a:t>
            </a:r>
          </a:p>
        </p:txBody>
      </p:sp>
      <p:sp>
        <p:nvSpPr>
          <p:cNvPr id="25" name="文本框 24">
            <a:extLst>
              <a:ext uri="{FF2B5EF4-FFF2-40B4-BE49-F238E27FC236}">
                <a16:creationId xmlns:a16="http://schemas.microsoft.com/office/drawing/2014/main" id="{6C201450-A251-3046-ECD2-706DC2FE7321}"/>
              </a:ext>
            </a:extLst>
          </p:cNvPr>
          <p:cNvSpPr txBox="1"/>
          <p:nvPr/>
        </p:nvSpPr>
        <p:spPr>
          <a:xfrm>
            <a:off x="3919022" y="5795298"/>
            <a:ext cx="17631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情景多样性分析</a:t>
            </a:r>
          </a:p>
        </p:txBody>
      </p:sp>
      <p:sp>
        <p:nvSpPr>
          <p:cNvPr id="26" name="矩形 25">
            <a:extLst>
              <a:ext uri="{FF2B5EF4-FFF2-40B4-BE49-F238E27FC236}">
                <a16:creationId xmlns:a16="http://schemas.microsoft.com/office/drawing/2014/main" id="{59FAF7AE-A4DF-B6C2-8C2F-FBEBE153F0E1}"/>
              </a:ext>
            </a:extLst>
          </p:cNvPr>
          <p:cNvSpPr/>
          <p:nvPr/>
        </p:nvSpPr>
        <p:spPr>
          <a:xfrm>
            <a:off x="34925" y="1028064"/>
            <a:ext cx="5945390" cy="5334677"/>
          </a:xfrm>
          <a:prstGeom prst="rect">
            <a:avLst/>
          </a:prstGeom>
          <a:noFill/>
          <a:ln w="190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a:extLst>
              <a:ext uri="{FF2B5EF4-FFF2-40B4-BE49-F238E27FC236}">
                <a16:creationId xmlns:a16="http://schemas.microsoft.com/office/drawing/2014/main" id="{52A5A013-770F-8B1A-45ED-9E35F2BEF20E}"/>
              </a:ext>
            </a:extLst>
          </p:cNvPr>
          <p:cNvSpPr/>
          <p:nvPr/>
        </p:nvSpPr>
        <p:spPr>
          <a:xfrm>
            <a:off x="5978781" y="1028065"/>
            <a:ext cx="6178294" cy="5369200"/>
          </a:xfrm>
          <a:prstGeom prst="rect">
            <a:avLst/>
          </a:prstGeom>
          <a:noFill/>
          <a:ln w="190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cxnSp>
        <p:nvCxnSpPr>
          <p:cNvPr id="28" name="连接符: 肘形 27">
            <a:extLst>
              <a:ext uri="{FF2B5EF4-FFF2-40B4-BE49-F238E27FC236}">
                <a16:creationId xmlns:a16="http://schemas.microsoft.com/office/drawing/2014/main" id="{7A810B39-2D08-713D-2D0B-88F42559B813}"/>
              </a:ext>
            </a:extLst>
          </p:cNvPr>
          <p:cNvCxnSpPr>
            <a:cxnSpLocks/>
            <a:endCxn id="44" idx="1"/>
          </p:cNvCxnSpPr>
          <p:nvPr/>
        </p:nvCxnSpPr>
        <p:spPr>
          <a:xfrm rot="16200000" flipH="1">
            <a:off x="923572" y="2121742"/>
            <a:ext cx="3140717" cy="2009590"/>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连接符: 肘形 31">
            <a:extLst>
              <a:ext uri="{FF2B5EF4-FFF2-40B4-BE49-F238E27FC236}">
                <a16:creationId xmlns:a16="http://schemas.microsoft.com/office/drawing/2014/main" id="{77924B84-C5DE-75F8-BEB4-334C27E41830}"/>
              </a:ext>
            </a:extLst>
          </p:cNvPr>
          <p:cNvCxnSpPr>
            <a:cxnSpLocks/>
            <a:endCxn id="48" idx="1"/>
          </p:cNvCxnSpPr>
          <p:nvPr/>
        </p:nvCxnSpPr>
        <p:spPr>
          <a:xfrm rot="16200000" flipH="1">
            <a:off x="1417338" y="3060218"/>
            <a:ext cx="4005725" cy="997643"/>
          </a:xfrm>
          <a:prstGeom prst="bentConnector2">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3" name="图片 32">
            <a:extLst>
              <a:ext uri="{FF2B5EF4-FFF2-40B4-BE49-F238E27FC236}">
                <a16:creationId xmlns:a16="http://schemas.microsoft.com/office/drawing/2014/main" id="{359BB016-58B3-F266-5A9F-B299299DAC9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53740" y="2337959"/>
            <a:ext cx="2017686" cy="358087"/>
          </a:xfrm>
          <a:prstGeom prst="rect">
            <a:avLst/>
          </a:prstGeom>
          <a:ln>
            <a:solidFill>
              <a:schemeClr val="bg1">
                <a:lumMod val="50000"/>
              </a:schemeClr>
            </a:solidFill>
          </a:ln>
        </p:spPr>
      </p:pic>
      <p:pic>
        <p:nvPicPr>
          <p:cNvPr id="37" name="图片 36">
            <a:extLst>
              <a:ext uri="{FF2B5EF4-FFF2-40B4-BE49-F238E27FC236}">
                <a16:creationId xmlns:a16="http://schemas.microsoft.com/office/drawing/2014/main" id="{305E7F81-2785-AB34-B0EB-CE84165164F8}"/>
              </a:ext>
            </a:extLst>
          </p:cNvPr>
          <p:cNvPicPr>
            <a:picLocks noChangeAspect="1"/>
          </p:cNvPicPr>
          <p:nvPr/>
        </p:nvPicPr>
        <p:blipFill>
          <a:blip r:embed="rId8"/>
          <a:stretch>
            <a:fillRect/>
          </a:stretch>
        </p:blipFill>
        <p:spPr>
          <a:xfrm>
            <a:off x="2335462" y="3031051"/>
            <a:ext cx="3299633" cy="929618"/>
          </a:xfrm>
          <a:prstGeom prst="rect">
            <a:avLst/>
          </a:prstGeom>
        </p:spPr>
      </p:pic>
      <p:pic>
        <p:nvPicPr>
          <p:cNvPr id="44" name="图片 43">
            <a:extLst>
              <a:ext uri="{FF2B5EF4-FFF2-40B4-BE49-F238E27FC236}">
                <a16:creationId xmlns:a16="http://schemas.microsoft.com/office/drawing/2014/main" id="{1457CD31-09DB-E4F8-2DE8-B216CB03F60D}"/>
              </a:ext>
            </a:extLst>
          </p:cNvPr>
          <p:cNvPicPr>
            <a:picLocks noChangeAspect="1"/>
          </p:cNvPicPr>
          <p:nvPr/>
        </p:nvPicPr>
        <p:blipFill>
          <a:blip r:embed="rId9"/>
          <a:stretch>
            <a:fillRect/>
          </a:stretch>
        </p:blipFill>
        <p:spPr>
          <a:xfrm>
            <a:off x="3498725" y="4463501"/>
            <a:ext cx="2124371" cy="466790"/>
          </a:xfrm>
          <a:prstGeom prst="rect">
            <a:avLst/>
          </a:prstGeom>
        </p:spPr>
      </p:pic>
      <p:pic>
        <p:nvPicPr>
          <p:cNvPr id="48" name="图片 47">
            <a:extLst>
              <a:ext uri="{FF2B5EF4-FFF2-40B4-BE49-F238E27FC236}">
                <a16:creationId xmlns:a16="http://schemas.microsoft.com/office/drawing/2014/main" id="{F00E83F9-0C10-9E82-7F25-DD031B267295}"/>
              </a:ext>
            </a:extLst>
          </p:cNvPr>
          <p:cNvPicPr>
            <a:picLocks noChangeAspect="1"/>
          </p:cNvPicPr>
          <p:nvPr/>
        </p:nvPicPr>
        <p:blipFill>
          <a:blip r:embed="rId10"/>
          <a:stretch>
            <a:fillRect/>
          </a:stretch>
        </p:blipFill>
        <p:spPr>
          <a:xfrm>
            <a:off x="3919022" y="5328508"/>
            <a:ext cx="1552792" cy="466790"/>
          </a:xfrm>
          <a:prstGeom prst="rect">
            <a:avLst/>
          </a:prstGeom>
        </p:spPr>
      </p:pic>
      <p:pic>
        <p:nvPicPr>
          <p:cNvPr id="52" name="图片 51">
            <a:extLst>
              <a:ext uri="{FF2B5EF4-FFF2-40B4-BE49-F238E27FC236}">
                <a16:creationId xmlns:a16="http://schemas.microsoft.com/office/drawing/2014/main" id="{C511C373-3566-2929-161E-91253A55FDD6}"/>
              </a:ext>
            </a:extLst>
          </p:cNvPr>
          <p:cNvPicPr>
            <a:picLocks noChangeAspect="1"/>
          </p:cNvPicPr>
          <p:nvPr/>
        </p:nvPicPr>
        <p:blipFill>
          <a:blip r:embed="rId11"/>
          <a:stretch>
            <a:fillRect/>
          </a:stretch>
        </p:blipFill>
        <p:spPr>
          <a:xfrm>
            <a:off x="1260234" y="5030242"/>
            <a:ext cx="1562318" cy="685896"/>
          </a:xfrm>
          <a:prstGeom prst="rect">
            <a:avLst/>
          </a:prstGeom>
        </p:spPr>
      </p:pic>
      <p:sp>
        <p:nvSpPr>
          <p:cNvPr id="53" name="文本框 52">
            <a:extLst>
              <a:ext uri="{FF2B5EF4-FFF2-40B4-BE49-F238E27FC236}">
                <a16:creationId xmlns:a16="http://schemas.microsoft.com/office/drawing/2014/main" id="{64DBA73B-1180-9DCE-08F6-124D928C5782}"/>
              </a:ext>
            </a:extLst>
          </p:cNvPr>
          <p:cNvSpPr txBox="1"/>
          <p:nvPr/>
        </p:nvSpPr>
        <p:spPr>
          <a:xfrm>
            <a:off x="1314441" y="5744815"/>
            <a:ext cx="17631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mn-cs"/>
              </a:rPr>
              <a:t>用地需求预测</a:t>
            </a:r>
          </a:p>
        </p:txBody>
      </p:sp>
      <p:cxnSp>
        <p:nvCxnSpPr>
          <p:cNvPr id="54" name="连接符: 肘形 53">
            <a:extLst>
              <a:ext uri="{FF2B5EF4-FFF2-40B4-BE49-F238E27FC236}">
                <a16:creationId xmlns:a16="http://schemas.microsoft.com/office/drawing/2014/main" id="{A578A6C5-0A39-0607-D8A6-8D9D82E27E58}"/>
              </a:ext>
            </a:extLst>
          </p:cNvPr>
          <p:cNvCxnSpPr>
            <a:cxnSpLocks/>
          </p:cNvCxnSpPr>
          <p:nvPr/>
        </p:nvCxnSpPr>
        <p:spPr>
          <a:xfrm rot="16200000" flipH="1">
            <a:off x="308443" y="3309989"/>
            <a:ext cx="3439563" cy="939"/>
          </a:xfrm>
          <a:prstGeom prst="bentConnector3">
            <a:avLst>
              <a:gd name="adj1" fmla="val 50000"/>
            </a:avLst>
          </a:prstGeom>
          <a:ln w="95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1" name="图片 60">
            <a:extLst>
              <a:ext uri="{FF2B5EF4-FFF2-40B4-BE49-F238E27FC236}">
                <a16:creationId xmlns:a16="http://schemas.microsoft.com/office/drawing/2014/main" id="{1658DC43-E886-48A9-D5C7-1700B094B957}"/>
              </a:ext>
            </a:extLst>
          </p:cNvPr>
          <p:cNvPicPr>
            <a:picLocks noChangeAspect="1"/>
          </p:cNvPicPr>
          <p:nvPr/>
        </p:nvPicPr>
        <p:blipFill>
          <a:blip r:embed="rId12"/>
          <a:stretch>
            <a:fillRect/>
          </a:stretch>
        </p:blipFill>
        <p:spPr>
          <a:xfrm>
            <a:off x="6135329" y="1070193"/>
            <a:ext cx="2880139" cy="2282736"/>
          </a:xfrm>
          <a:prstGeom prst="rect">
            <a:avLst/>
          </a:prstGeom>
        </p:spPr>
      </p:pic>
      <p:pic>
        <p:nvPicPr>
          <p:cNvPr id="63" name="图片 62">
            <a:extLst>
              <a:ext uri="{FF2B5EF4-FFF2-40B4-BE49-F238E27FC236}">
                <a16:creationId xmlns:a16="http://schemas.microsoft.com/office/drawing/2014/main" id="{619FB58C-6B4C-70C9-672A-EEB4D3F74514}"/>
              </a:ext>
            </a:extLst>
          </p:cNvPr>
          <p:cNvPicPr>
            <a:picLocks noChangeAspect="1"/>
          </p:cNvPicPr>
          <p:nvPr/>
        </p:nvPicPr>
        <p:blipFill>
          <a:blip r:embed="rId13"/>
          <a:stretch>
            <a:fillRect/>
          </a:stretch>
        </p:blipFill>
        <p:spPr>
          <a:xfrm>
            <a:off x="9113034" y="1070194"/>
            <a:ext cx="2995731" cy="2254111"/>
          </a:xfrm>
          <a:prstGeom prst="rect">
            <a:avLst/>
          </a:prstGeom>
        </p:spPr>
      </p:pic>
      <p:pic>
        <p:nvPicPr>
          <p:cNvPr id="2097153" name="图片 2097152">
            <a:extLst>
              <a:ext uri="{FF2B5EF4-FFF2-40B4-BE49-F238E27FC236}">
                <a16:creationId xmlns:a16="http://schemas.microsoft.com/office/drawing/2014/main" id="{A8F1BA0E-BEDD-A3A7-7C13-132A4ACF3519}"/>
              </a:ext>
            </a:extLst>
          </p:cNvPr>
          <p:cNvPicPr>
            <a:picLocks noChangeAspect="1"/>
          </p:cNvPicPr>
          <p:nvPr/>
        </p:nvPicPr>
        <p:blipFill>
          <a:blip r:embed="rId14"/>
          <a:stretch>
            <a:fillRect/>
          </a:stretch>
        </p:blipFill>
        <p:spPr>
          <a:xfrm>
            <a:off x="6051550" y="3591693"/>
            <a:ext cx="3011367" cy="2463666"/>
          </a:xfrm>
          <a:prstGeom prst="rect">
            <a:avLst/>
          </a:prstGeom>
        </p:spPr>
      </p:pic>
      <p:pic>
        <p:nvPicPr>
          <p:cNvPr id="2097155" name="图片 2097154">
            <a:extLst>
              <a:ext uri="{FF2B5EF4-FFF2-40B4-BE49-F238E27FC236}">
                <a16:creationId xmlns:a16="http://schemas.microsoft.com/office/drawing/2014/main" id="{37FF4960-9C3D-080F-2EAB-1BF47D6A496D}"/>
              </a:ext>
            </a:extLst>
          </p:cNvPr>
          <p:cNvPicPr>
            <a:picLocks noChangeAspect="1"/>
          </p:cNvPicPr>
          <p:nvPr/>
        </p:nvPicPr>
        <p:blipFill>
          <a:blip r:embed="rId15"/>
          <a:stretch>
            <a:fillRect/>
          </a:stretch>
        </p:blipFill>
        <p:spPr>
          <a:xfrm>
            <a:off x="9534967" y="3557949"/>
            <a:ext cx="2366444" cy="2493331"/>
          </a:xfrm>
          <a:prstGeom prst="rect">
            <a:avLst/>
          </a:prstGeom>
        </p:spPr>
      </p:pic>
      <p:sp>
        <p:nvSpPr>
          <p:cNvPr id="2097156" name="等腰三角形 3">
            <a:extLst>
              <a:ext uri="{FF2B5EF4-FFF2-40B4-BE49-F238E27FC236}">
                <a16:creationId xmlns:a16="http://schemas.microsoft.com/office/drawing/2014/main" id="{D2D94FDC-3C82-B95E-832E-83FC4A2A6D91}"/>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7157" name="文本占位符 2">
            <a:extLst>
              <a:ext uri="{FF2B5EF4-FFF2-40B4-BE49-F238E27FC236}">
                <a16:creationId xmlns:a16="http://schemas.microsoft.com/office/drawing/2014/main" id="{B6065558-B306-B21F-D2B3-011578ECD96D}"/>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68871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66AD4-CC76-654D-5F49-F6FD2E34A641}"/>
            </a:ext>
          </a:extLst>
        </p:cNvPr>
        <p:cNvGrpSpPr/>
        <p:nvPr/>
      </p:nvGrpSpPr>
      <p:grpSpPr>
        <a:xfrm>
          <a:off x="0" y="0"/>
          <a:ext cx="0" cy="0"/>
          <a:chOff x="0" y="0"/>
          <a:chExt cx="0" cy="0"/>
        </a:xfrm>
      </p:grpSpPr>
      <p:sp>
        <p:nvSpPr>
          <p:cNvPr id="1048678" name="标题 1">
            <a:extLst>
              <a:ext uri="{FF2B5EF4-FFF2-40B4-BE49-F238E27FC236}">
                <a16:creationId xmlns:a16="http://schemas.microsoft.com/office/drawing/2014/main" id="{CA481E3B-CE90-A403-427E-38F0979AFCCC}"/>
              </a:ext>
            </a:extLst>
          </p:cNvPr>
          <p:cNvSpPr txBox="1"/>
          <p:nvPr/>
        </p:nvSpPr>
        <p:spPr>
          <a:xfrm>
            <a:off x="2053450" y="232660"/>
            <a:ext cx="8325369"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PLUS</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a:t>
            </a: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rPr>
              <a:t>斑块生成土地利用变化模拟模型</a:t>
            </a:r>
          </a:p>
        </p:txBody>
      </p:sp>
      <p:pic>
        <p:nvPicPr>
          <p:cNvPr id="2097166" name="图片 5">
            <a:extLst>
              <a:ext uri="{FF2B5EF4-FFF2-40B4-BE49-F238E27FC236}">
                <a16:creationId xmlns:a16="http://schemas.microsoft.com/office/drawing/2014/main" id="{E8815718-C500-757C-0C6F-DFCF4D595777}"/>
              </a:ext>
            </a:extLst>
          </p:cNvPr>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a:extLst>
              <a:ext uri="{FF2B5EF4-FFF2-40B4-BE49-F238E27FC236}">
                <a16:creationId xmlns:a16="http://schemas.microsoft.com/office/drawing/2014/main" id="{FED62C68-3C27-3037-16DB-636BCCBA5B1A}"/>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a:extLst>
              <a:ext uri="{FF2B5EF4-FFF2-40B4-BE49-F238E27FC236}">
                <a16:creationId xmlns:a16="http://schemas.microsoft.com/office/drawing/2014/main" id="{43CBBCE2-E0AC-1DFF-C1F7-5F9F670FE1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D1D2E-72E5-4DE1-9FE1-CE7E70D4C1DF}"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dirty="0">
              <a:ln>
                <a:noFill/>
              </a:ln>
              <a:solidFill>
                <a:prstClr val="black">
                  <a:tint val="75000"/>
                </a:prstClr>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FD25B4E4-5C0C-AB79-21D7-80D3A82B84DF}"/>
              </a:ext>
            </a:extLst>
          </p:cNvPr>
          <p:cNvSpPr/>
          <p:nvPr/>
        </p:nvSpPr>
        <p:spPr>
          <a:xfrm>
            <a:off x="10284493" y="2724150"/>
            <a:ext cx="1665343" cy="184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C444FDBD-8680-DAB9-6E29-51921C8026C6}"/>
              </a:ext>
            </a:extLst>
          </p:cNvPr>
          <p:cNvPicPr>
            <a:picLocks noChangeAspect="1"/>
          </p:cNvPicPr>
          <p:nvPr/>
        </p:nvPicPr>
        <p:blipFill>
          <a:blip r:embed="rId4">
            <a:extLst>
              <a:ext uri="{28A0092B-C50C-407E-A947-70E740481C1C}">
                <a14:useLocalDpi xmlns:a14="http://schemas.microsoft.com/office/drawing/2010/main" val="0"/>
              </a:ext>
            </a:extLst>
          </a:blip>
          <a:srcRect t="33617"/>
          <a:stretch/>
        </p:blipFill>
        <p:spPr>
          <a:xfrm>
            <a:off x="296723" y="1304070"/>
            <a:ext cx="5520942" cy="4926827"/>
          </a:xfrm>
          <a:prstGeom prst="rect">
            <a:avLst/>
          </a:prstGeom>
        </p:spPr>
      </p:pic>
      <p:pic>
        <p:nvPicPr>
          <p:cNvPr id="6" name="图片 5">
            <a:extLst>
              <a:ext uri="{FF2B5EF4-FFF2-40B4-BE49-F238E27FC236}">
                <a16:creationId xmlns:a16="http://schemas.microsoft.com/office/drawing/2014/main" id="{78253145-3A87-C45E-C903-08B45CD15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900" y="2571405"/>
            <a:ext cx="5874472" cy="3784945"/>
          </a:xfrm>
          <a:prstGeom prst="rect">
            <a:avLst/>
          </a:prstGeom>
        </p:spPr>
      </p:pic>
      <p:sp>
        <p:nvSpPr>
          <p:cNvPr id="9" name="文本框 8">
            <a:extLst>
              <a:ext uri="{FF2B5EF4-FFF2-40B4-BE49-F238E27FC236}">
                <a16:creationId xmlns:a16="http://schemas.microsoft.com/office/drawing/2014/main" id="{C7A60C12-4727-2D28-C0B6-65DB5CB9E376}"/>
              </a:ext>
            </a:extLst>
          </p:cNvPr>
          <p:cNvSpPr txBox="1"/>
          <p:nvPr/>
        </p:nvSpPr>
        <p:spPr>
          <a:xfrm>
            <a:off x="0" y="6288709"/>
            <a:ext cx="6782072" cy="3366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每类驱动因子对各土地利用类型增长的贡献重要性</a:t>
            </a:r>
          </a:p>
        </p:txBody>
      </p:sp>
      <p:sp>
        <p:nvSpPr>
          <p:cNvPr id="10" name="文本框 9">
            <a:extLst>
              <a:ext uri="{FF2B5EF4-FFF2-40B4-BE49-F238E27FC236}">
                <a16:creationId xmlns:a16="http://schemas.microsoft.com/office/drawing/2014/main" id="{4CFEDE39-C47C-EE6F-A771-AB2C186A4470}"/>
              </a:ext>
            </a:extLst>
          </p:cNvPr>
          <p:cNvSpPr txBox="1"/>
          <p:nvPr/>
        </p:nvSpPr>
        <p:spPr>
          <a:xfrm>
            <a:off x="7693589" y="6288709"/>
            <a:ext cx="3378741" cy="3366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2013</a:t>
            </a:r>
            <a:r>
              <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年至</a:t>
            </a:r>
            <a:r>
              <a:rPr kumimoji="0" lang="en-US" altLang="zh-CN"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2035</a:t>
            </a:r>
            <a:r>
              <a:rPr kumimoji="0" lang="zh-CN" altLang="en-US" sz="1200" b="0" i="0" u="none" strike="noStrike" kern="1200" cap="none" spc="0" normalizeH="0" baseline="0" noProof="0" dirty="0">
                <a:ln>
                  <a:noFill/>
                </a:ln>
                <a:solidFill>
                  <a:srgbClr val="E7E6E6">
                    <a:lumMod val="50000"/>
                  </a:srgbClr>
                </a:solidFill>
                <a:effectLst/>
                <a:uLnTx/>
                <a:uFillTx/>
                <a:latin typeface="华文中宋" panose="02010600040101010101" pitchFamily="2" charset="-122"/>
                <a:ea typeface="华文中宋" panose="02010600040101010101" pitchFamily="2" charset="-122"/>
                <a:cs typeface="Times New Roman" panose="02020603050405020304" pitchFamily="18" charset="0"/>
              </a:rPr>
              <a:t>年不同情景下的土地扩张</a:t>
            </a:r>
          </a:p>
        </p:txBody>
      </p:sp>
      <p:graphicFrame>
        <p:nvGraphicFramePr>
          <p:cNvPr id="12" name="表格 11">
            <a:extLst>
              <a:ext uri="{FF2B5EF4-FFF2-40B4-BE49-F238E27FC236}">
                <a16:creationId xmlns:a16="http://schemas.microsoft.com/office/drawing/2014/main" id="{FC2D5FF0-A9AE-10EE-030A-33EBE5E3C0C6}"/>
              </a:ext>
            </a:extLst>
          </p:cNvPr>
          <p:cNvGraphicFramePr>
            <a:graphicFrameLocks noGrp="1"/>
          </p:cNvGraphicFramePr>
          <p:nvPr/>
        </p:nvGraphicFramePr>
        <p:xfrm>
          <a:off x="5979900" y="1221563"/>
          <a:ext cx="5630789" cy="1383184"/>
        </p:xfrm>
        <a:graphic>
          <a:graphicData uri="http://schemas.openxmlformats.org/drawingml/2006/table">
            <a:tbl>
              <a:tblPr firstRow="1" firstCol="1" bandRow="1">
                <a:tableStyleId>{F5AB1C69-6EDB-4FF4-983F-18BD219EF322}</a:tableStyleId>
              </a:tblPr>
              <a:tblGrid>
                <a:gridCol w="1190510">
                  <a:extLst>
                    <a:ext uri="{9D8B030D-6E8A-4147-A177-3AD203B41FA5}">
                      <a16:colId xmlns:a16="http://schemas.microsoft.com/office/drawing/2014/main" val="20000"/>
                    </a:ext>
                  </a:extLst>
                </a:gridCol>
                <a:gridCol w="1480093">
                  <a:extLst>
                    <a:ext uri="{9D8B030D-6E8A-4147-A177-3AD203B41FA5}">
                      <a16:colId xmlns:a16="http://schemas.microsoft.com/office/drawing/2014/main" val="20001"/>
                    </a:ext>
                  </a:extLst>
                </a:gridCol>
                <a:gridCol w="1480093">
                  <a:extLst>
                    <a:ext uri="{9D8B030D-6E8A-4147-A177-3AD203B41FA5}">
                      <a16:colId xmlns:a16="http://schemas.microsoft.com/office/drawing/2014/main" val="20002"/>
                    </a:ext>
                  </a:extLst>
                </a:gridCol>
                <a:gridCol w="1480093">
                  <a:extLst>
                    <a:ext uri="{9D8B030D-6E8A-4147-A177-3AD203B41FA5}">
                      <a16:colId xmlns:a16="http://schemas.microsoft.com/office/drawing/2014/main" val="20003"/>
                    </a:ext>
                  </a:extLst>
                </a:gridCol>
              </a:tblGrid>
              <a:tr h="306403">
                <a:tc>
                  <a:txBody>
                    <a:bodyPr/>
                    <a:lstStyle/>
                    <a:p>
                      <a:pPr indent="127000" algn="ctr">
                        <a:spcAft>
                          <a:spcPts val="0"/>
                        </a:spcAft>
                      </a:pPr>
                      <a:r>
                        <a:rPr lang="en-US" sz="14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Landscape metrics</a:t>
                      </a:r>
                      <a:endParaRPr lang="zh-CN" sz="14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NP</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LPI</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err="1">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FoM</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48277">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FLUS</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46804</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21.019</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0.195 </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242427">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PLUS</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71063</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20.418</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0.231 </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2"/>
                  </a:ext>
                </a:extLst>
              </a:tr>
              <a:tr h="305310">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OBSERVED 2013</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77890</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altLang="zh-CN"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20.064</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spcAft>
                          <a:spcPts val="0"/>
                        </a:spcAft>
                      </a:pPr>
                      <a:r>
                        <a:rPr lang="en-US" sz="1200" b="1" kern="0" dirty="0">
                          <a:solidFill>
                            <a:schemeClr val="tx1"/>
                          </a:solidFill>
                          <a:effectLst/>
                          <a:latin typeface="Times New Roman" panose="02020603050405020304" pitchFamily="18" charset="0"/>
                          <a:ea typeface="Adobe Gothic Std B" panose="020B0800000000000000" pitchFamily="34" charset="-128"/>
                          <a:cs typeface="Times New Roman" panose="02020603050405020304" pitchFamily="18" charset="0"/>
                        </a:rPr>
                        <a:t>/ </a:t>
                      </a:r>
                      <a:endParaRPr lang="zh-CN"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3" name="等腰三角形 3">
            <a:extLst>
              <a:ext uri="{FF2B5EF4-FFF2-40B4-BE49-F238E27FC236}">
                <a16:creationId xmlns:a16="http://schemas.microsoft.com/office/drawing/2014/main" id="{3DB76CE7-BAC7-774C-5441-BEF4EAD4676A}"/>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文本占位符 2">
            <a:extLst>
              <a:ext uri="{FF2B5EF4-FFF2-40B4-BE49-F238E27FC236}">
                <a16:creationId xmlns:a16="http://schemas.microsoft.com/office/drawing/2014/main" id="{25DBD111-EA96-FD1F-67EF-17100ED8BF43}"/>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40746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4E19-758F-7448-0111-2ABE6FA89E85}"/>
            </a:ext>
          </a:extLst>
        </p:cNvPr>
        <p:cNvGrpSpPr/>
        <p:nvPr/>
      </p:nvGrpSpPr>
      <p:grpSpPr>
        <a:xfrm>
          <a:off x="0" y="0"/>
          <a:ext cx="0" cy="0"/>
          <a:chOff x="0" y="0"/>
          <a:chExt cx="0" cy="0"/>
        </a:xfrm>
      </p:grpSpPr>
      <p:grpSp>
        <p:nvGrpSpPr>
          <p:cNvPr id="73" name="组合 1">
            <a:extLst>
              <a:ext uri="{FF2B5EF4-FFF2-40B4-BE49-F238E27FC236}">
                <a16:creationId xmlns:a16="http://schemas.microsoft.com/office/drawing/2014/main" id="{E39D12F7-6521-AFB1-53A6-05D3942BBB5F}"/>
              </a:ext>
            </a:extLst>
          </p:cNvPr>
          <p:cNvGrpSpPr/>
          <p:nvPr/>
        </p:nvGrpSpPr>
        <p:grpSpPr>
          <a:xfrm>
            <a:off x="-6025" y="0"/>
            <a:ext cx="12251545" cy="1435261"/>
            <a:chOff x="-6025" y="0"/>
            <a:chExt cx="12251545" cy="1954833"/>
          </a:xfrm>
        </p:grpSpPr>
        <p:sp>
          <p:nvSpPr>
            <p:cNvPr id="1048653" name="Shape 28">
              <a:extLst>
                <a:ext uri="{FF2B5EF4-FFF2-40B4-BE49-F238E27FC236}">
                  <a16:creationId xmlns:a16="http://schemas.microsoft.com/office/drawing/2014/main" id="{FFD803B3-2545-DB94-2A33-BDFF1D15DE14}"/>
                </a:ext>
              </a:extLst>
            </p:cNvPr>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endParaRPr lang="zh-CN" altLang="en-US"/>
            </a:p>
          </p:txBody>
        </p:sp>
        <p:sp>
          <p:nvSpPr>
            <p:cNvPr id="1048654" name="Shape 29">
              <a:extLst>
                <a:ext uri="{FF2B5EF4-FFF2-40B4-BE49-F238E27FC236}">
                  <a16:creationId xmlns:a16="http://schemas.microsoft.com/office/drawing/2014/main" id="{88F76A78-0B39-2020-1A77-731CB672B976}"/>
                </a:ext>
              </a:extLst>
            </p:cNvPr>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endParaRPr lang="zh-CN" altLang="en-US"/>
            </a:p>
          </p:txBody>
        </p:sp>
        <p:sp>
          <p:nvSpPr>
            <p:cNvPr id="1048655" name="Shape 30">
              <a:extLst>
                <a:ext uri="{FF2B5EF4-FFF2-40B4-BE49-F238E27FC236}">
                  <a16:creationId xmlns:a16="http://schemas.microsoft.com/office/drawing/2014/main" id="{E12EE666-711C-9B99-D24C-4725E4ABC397}"/>
                </a:ext>
              </a:extLst>
            </p:cNvPr>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endParaRPr lang="zh-CN" altLang="en-US"/>
            </a:p>
          </p:txBody>
        </p:sp>
      </p:grpSp>
      <p:sp>
        <p:nvSpPr>
          <p:cNvPr id="1048656" name="Shape 31">
            <a:extLst>
              <a:ext uri="{FF2B5EF4-FFF2-40B4-BE49-F238E27FC236}">
                <a16:creationId xmlns:a16="http://schemas.microsoft.com/office/drawing/2014/main" id="{E4F2ACE4-2907-20B6-12C5-23EFC512E5EC}"/>
              </a:ext>
            </a:extLst>
          </p:cNvPr>
          <p:cNvSpPr/>
          <p:nvPr/>
        </p:nvSpPr>
        <p:spPr>
          <a:xfrm>
            <a:off x="4754027" y="6199046"/>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endParaRPr lang="zh-CN" altLang="en-US"/>
          </a:p>
        </p:txBody>
      </p:sp>
      <p:sp>
        <p:nvSpPr>
          <p:cNvPr id="1048657" name="Shape 32">
            <a:extLst>
              <a:ext uri="{FF2B5EF4-FFF2-40B4-BE49-F238E27FC236}">
                <a16:creationId xmlns:a16="http://schemas.microsoft.com/office/drawing/2014/main" id="{C3045E0A-5C0D-F40C-208B-19174BD6A368}"/>
              </a:ext>
            </a:extLst>
          </p:cNvPr>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endParaRPr lang="zh-CN" altLang="en-US"/>
          </a:p>
        </p:txBody>
      </p:sp>
      <p:sp>
        <p:nvSpPr>
          <p:cNvPr id="1048658" name="Shape 33">
            <a:extLst>
              <a:ext uri="{FF2B5EF4-FFF2-40B4-BE49-F238E27FC236}">
                <a16:creationId xmlns:a16="http://schemas.microsoft.com/office/drawing/2014/main" id="{1581FC6D-56A3-CC47-76F0-1ED5F022F5EC}"/>
              </a:ext>
            </a:extLst>
          </p:cNvPr>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endParaRPr lang="zh-CN" altLang="en-US"/>
          </a:p>
        </p:txBody>
      </p:sp>
      <p:pic>
        <p:nvPicPr>
          <p:cNvPr id="2097162" name="图片 9">
            <a:extLst>
              <a:ext uri="{FF2B5EF4-FFF2-40B4-BE49-F238E27FC236}">
                <a16:creationId xmlns:a16="http://schemas.microsoft.com/office/drawing/2014/main" id="{F9FDE05F-E046-9519-680D-355DEEFD1D3D}"/>
              </a:ext>
            </a:extLst>
          </p:cNvPr>
          <p:cNvPicPr>
            <a:picLocks noChangeAspect="1"/>
          </p:cNvPicPr>
          <p:nvPr/>
        </p:nvPicPr>
        <p:blipFill>
          <a:blip r:embed="rId3" cstate="print"/>
          <a:stretch>
            <a:fillRect/>
          </a:stretch>
        </p:blipFill>
        <p:spPr>
          <a:xfrm>
            <a:off x="10234856" y="0"/>
            <a:ext cx="1219202" cy="798578"/>
          </a:xfrm>
          <a:prstGeom prst="rect">
            <a:avLst/>
          </a:prstGeom>
        </p:spPr>
      </p:pic>
      <p:sp>
        <p:nvSpPr>
          <p:cNvPr id="1048659" name="标题 1">
            <a:extLst>
              <a:ext uri="{FF2B5EF4-FFF2-40B4-BE49-F238E27FC236}">
                <a16:creationId xmlns:a16="http://schemas.microsoft.com/office/drawing/2014/main" id="{A4F63B5A-BB01-87C9-9639-C5B1B0DF535C}"/>
              </a:ext>
            </a:extLst>
          </p:cNvPr>
          <p:cNvSpPr txBox="1"/>
          <p:nvPr/>
        </p:nvSpPr>
        <p:spPr>
          <a:xfrm>
            <a:off x="1384700" y="1721178"/>
            <a:ext cx="9422599" cy="15586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GB" altLang="zh-CN" sz="4400" b="1" kern="1200" smtClean="0">
                <a:solidFill>
                  <a:srgbClr val="203864"/>
                </a:solidFill>
                <a:latin typeface="+mj-lt"/>
                <a:ea typeface="+mj-ea"/>
                <a:cs typeface="+mj-cs"/>
              </a:defRPr>
            </a:lvl1pPr>
          </a:lstStyle>
          <a:p>
            <a:r>
              <a:rPr lang="en-US" altLang="zh-CN" sz="4000" dirty="0" err="1">
                <a:latin typeface="Times New Roman" panose="02020603050405020304" pitchFamily="18" charset="0"/>
                <a:ea typeface="微软雅黑" panose="020B0503020204020204" pitchFamily="34" charset="-122"/>
                <a:cs typeface="Times New Roman" panose="02020603050405020304" pitchFamily="18" charset="0"/>
              </a:rPr>
              <a:t>CoCA</a:t>
            </a:r>
            <a:r>
              <a:rPr lang="en-US" altLang="zh-CN" sz="4000" dirty="0">
                <a:latin typeface="Times New Roman" panose="02020603050405020304" pitchFamily="18" charset="0"/>
                <a:ea typeface="微软雅黑" panose="020B0503020204020204" pitchFamily="34" charset="-122"/>
                <a:cs typeface="Times New Roman" panose="02020603050405020304" pitchFamily="18" charset="0"/>
              </a:rPr>
              <a:t> v2.2.0</a:t>
            </a:r>
            <a:r>
              <a:rPr lang="zh-CN" altLang="en-US" sz="4000" dirty="0">
                <a:latin typeface="Times New Roman" panose="02020603050405020304" pitchFamily="18" charset="0"/>
                <a:ea typeface="微软雅黑" panose="020B0503020204020204" pitchFamily="34" charset="-122"/>
                <a:cs typeface="Times New Roman" panose="02020603050405020304" pitchFamily="18" charset="0"/>
              </a:rPr>
              <a:t>：基于元胞自动机模型的“土地</a:t>
            </a:r>
            <a:r>
              <a:rPr lang="en-US" altLang="zh-CN" sz="4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4000" dirty="0">
                <a:latin typeface="Times New Roman" panose="02020603050405020304" pitchFamily="18" charset="0"/>
                <a:ea typeface="微软雅黑" panose="020B0503020204020204" pitchFamily="34" charset="-122"/>
                <a:cs typeface="Times New Roman" panose="02020603050405020304" pitchFamily="18" charset="0"/>
              </a:rPr>
              <a:t>人口</a:t>
            </a:r>
            <a:r>
              <a:rPr lang="en-US" altLang="zh-CN" sz="4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4000" dirty="0">
                <a:latin typeface="Times New Roman" panose="02020603050405020304" pitchFamily="18" charset="0"/>
                <a:ea typeface="微软雅黑" panose="020B0503020204020204" pitchFamily="34" charset="-122"/>
                <a:cs typeface="Times New Roman" panose="02020603050405020304" pitchFamily="18" charset="0"/>
              </a:rPr>
              <a:t>经济”空间协同模拟平台</a:t>
            </a:r>
          </a:p>
        </p:txBody>
      </p:sp>
      <p:pic>
        <p:nvPicPr>
          <p:cNvPr id="2097163" name="图片 6">
            <a:extLst>
              <a:ext uri="{FF2B5EF4-FFF2-40B4-BE49-F238E27FC236}">
                <a16:creationId xmlns:a16="http://schemas.microsoft.com/office/drawing/2014/main" id="{F9F0E7EC-8F1A-EFB9-A16A-FFED0B989A5D}"/>
              </a:ext>
            </a:extLst>
          </p:cNvPr>
          <p:cNvPicPr>
            <a:picLocks noChangeAspect="1"/>
          </p:cNvPicPr>
          <p:nvPr/>
        </p:nvPicPr>
        <p:blipFill>
          <a:blip r:embed="rId4" cstate="print"/>
          <a:stretch>
            <a:fillRect/>
          </a:stretch>
        </p:blipFill>
        <p:spPr>
          <a:xfrm>
            <a:off x="2279817" y="3984233"/>
            <a:ext cx="1572024" cy="1572024"/>
          </a:xfrm>
          <a:prstGeom prst="rect">
            <a:avLst/>
          </a:prstGeom>
        </p:spPr>
      </p:pic>
      <p:cxnSp>
        <p:nvCxnSpPr>
          <p:cNvPr id="3145739" name="直接连接符 4">
            <a:extLst>
              <a:ext uri="{FF2B5EF4-FFF2-40B4-BE49-F238E27FC236}">
                <a16:creationId xmlns:a16="http://schemas.microsoft.com/office/drawing/2014/main" id="{6C87295F-8B38-6D0D-BA5C-15DCF260BA3C}"/>
              </a:ext>
            </a:extLst>
          </p:cNvPr>
          <p:cNvCxnSpPr/>
          <p:nvPr/>
        </p:nvCxnSpPr>
        <p:spPr>
          <a:xfrm>
            <a:off x="4265711" y="3341445"/>
            <a:ext cx="8544" cy="2857601"/>
          </a:xfrm>
          <a:prstGeom prst="line">
            <a:avLst/>
          </a:prstGeom>
          <a:ln w="127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59E113DD-DA69-4270-BC8B-7406FE98102E}"/>
              </a:ext>
            </a:extLst>
          </p:cNvPr>
          <p:cNvSpPr>
            <a:spLocks noGrp="1"/>
          </p:cNvSpPr>
          <p:nvPr>
            <p:ph type="sldNum" sz="quarter" idx="12"/>
          </p:nvPr>
        </p:nvSpPr>
        <p:spPr/>
        <p:txBody>
          <a:bodyPr/>
          <a:lstStyle/>
          <a:p>
            <a:fld id="{DFC6C6D9-0EAC-4A43-A0E6-1F06783EE0A4}" type="slidenum">
              <a:rPr lang="zh-CN" altLang="en-US" smtClean="0"/>
              <a:t>47</a:t>
            </a:fld>
            <a:endParaRPr lang="zh-CN" altLang="en-US"/>
          </a:p>
        </p:txBody>
      </p:sp>
      <p:sp>
        <p:nvSpPr>
          <p:cNvPr id="3" name="内容占位符 2">
            <a:extLst>
              <a:ext uri="{FF2B5EF4-FFF2-40B4-BE49-F238E27FC236}">
                <a16:creationId xmlns:a16="http://schemas.microsoft.com/office/drawing/2014/main" id="{112A075D-8964-E45D-4567-2A04C851D31E}"/>
              </a:ext>
            </a:extLst>
          </p:cNvPr>
          <p:cNvSpPr txBox="1"/>
          <p:nvPr/>
        </p:nvSpPr>
        <p:spPr>
          <a:xfrm>
            <a:off x="4396935" y="3487818"/>
            <a:ext cx="4567550" cy="905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err="1">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CoCA</a:t>
            </a:r>
            <a:r>
              <a:rPr lang="zh-CN" altLang="en-US"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模型视频教程</a:t>
            </a:r>
            <a:endParaRPr lang="en-US" altLang="zh-CN"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endParaRPr>
          </a:p>
          <a:p>
            <a:pPr marL="0" indent="0">
              <a:buNone/>
            </a:pPr>
            <a:r>
              <a:rPr lang="en-US" altLang="zh-CN"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2025. 08</a:t>
            </a:r>
            <a:endParaRPr lang="zh-CN" altLang="en-US" sz="2400" b="1"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4" name="内容占位符 2">
            <a:extLst>
              <a:ext uri="{FF2B5EF4-FFF2-40B4-BE49-F238E27FC236}">
                <a16:creationId xmlns:a16="http://schemas.microsoft.com/office/drawing/2014/main" id="{69CEFB41-5649-5577-BDA3-314D6263A801}"/>
              </a:ext>
            </a:extLst>
          </p:cNvPr>
          <p:cNvSpPr txBox="1"/>
          <p:nvPr/>
        </p:nvSpPr>
        <p:spPr>
          <a:xfrm>
            <a:off x="4387338" y="4317719"/>
            <a:ext cx="5200207" cy="20521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微软雅黑" panose="020B0503020204020204" pitchFamily="34" charset="-122"/>
                <a:ea typeface="微软雅黑" panose="020B0503020204020204" pitchFamily="34" charset="-122"/>
                <a:cs typeface="Meiryo UI" panose="020B0604030504040204" pitchFamily="34" charset="-128"/>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dobe 黑体 Std R" panose="020B0400000000000000" pitchFamily="34" charset="-122"/>
                <a:ea typeface="Adobe 黑体 Std R" panose="020B04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lvl="0">
              <a:lnSpc>
                <a:spcPct val="150000"/>
              </a:lnSpc>
              <a:spcBef>
                <a:spcPts val="0"/>
              </a:spcBef>
            </a:pP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中国地质大学（武汉）</a:t>
            </a:r>
          </a:p>
          <a:p>
            <a:pPr lvl="0">
              <a:lnSpc>
                <a:spcPct val="150000"/>
              </a:lnSpc>
              <a:spcBef>
                <a:spcPts val="0"/>
              </a:spcBef>
            </a:pP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地理与信息工程学院</a:t>
            </a:r>
          </a:p>
          <a:p>
            <a:pPr lvl="0">
              <a:lnSpc>
                <a:spcPct val="150000"/>
              </a:lnSpc>
              <a:spcBef>
                <a:spcPts val="0"/>
              </a:spcBef>
            </a:pP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高性能空间计算智能实验室（</a:t>
            </a:r>
            <a:r>
              <a:rPr lang="en-US" altLang="zh-CN"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HPSCIL</a:t>
            </a:r>
            <a:r>
              <a:rPr lang="zh-CN" altLang="en-US" b="0"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rPr>
              <a:t>）</a:t>
            </a:r>
          </a:p>
          <a:p>
            <a:pPr lvl="0">
              <a:lnSpc>
                <a:spcPct val="150000"/>
              </a:lnSpc>
              <a:spcBef>
                <a:spcPts val="0"/>
              </a:spcBef>
            </a:pPr>
            <a:endParaRPr lang="zh-CN" altLang="en-US" dirty="0">
              <a:solidFill>
                <a:srgbClr val="203864"/>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427777035"/>
      </p:ext>
    </p:extLst>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标题 1"/>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rPr>
              <a:t>研究现状</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endParaRPr>
          </a:p>
        </p:txBody>
      </p:sp>
      <p:sp>
        <p:nvSpPr>
          <p:cNvPr id="1048679" name="等腰三角形 3"/>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8680" name="文本占位符 2"/>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p:cNvPicPr>
            <a:picLocks noChangeAspect="1"/>
          </p:cNvPicPr>
          <p:nvPr/>
        </p:nvPicPr>
        <p:blipFill>
          <a:blip r:embed="rId9"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文本框 2"/>
          <p:cNvSpPr txBox="1"/>
          <p:nvPr>
            <p:custDataLst>
              <p:tags r:id="rId1"/>
            </p:custDataLst>
          </p:nvPr>
        </p:nvSpPr>
        <p:spPr>
          <a:xfrm>
            <a:off x="221658" y="1067637"/>
            <a:ext cx="3918541" cy="523220"/>
          </a:xfrm>
          <a:prstGeom prst="rect">
            <a:avLst/>
          </a:prstGeom>
          <a:noFill/>
        </p:spPr>
        <p:txBody>
          <a:bodyPr wrap="square">
            <a:spAutoFit/>
          </a:bodyPr>
          <a:lstStyle/>
          <a:p>
            <a:pPr marL="285750" indent="-285750">
              <a:buFont typeface="Wingdings" panose="05000000000000000000" pitchFamily="2" charset="2"/>
              <a:buChar char="Ø"/>
            </a:pPr>
            <a:r>
              <a:rPr lang="zh-CN" altLang="en-US" sz="2800" b="1" dirty="0">
                <a:solidFill>
                  <a:schemeClr val="tx2">
                    <a:lumMod val="50000"/>
                  </a:schemeClr>
                </a:solidFill>
                <a:latin typeface="Times New Roman" panose="02020603050405020304" pitchFamily="18" charset="0"/>
                <a:ea typeface="华文中宋" panose="02010600040101010101" pitchFamily="2" charset="-122"/>
              </a:rPr>
              <a:t>元胞自动机</a:t>
            </a:r>
          </a:p>
        </p:txBody>
      </p:sp>
      <p:sp>
        <p:nvSpPr>
          <p:cNvPr id="12" name="文本框 11"/>
          <p:cNvSpPr txBox="1"/>
          <p:nvPr>
            <p:custDataLst>
              <p:tags r:id="rId2"/>
            </p:custDataLst>
          </p:nvPr>
        </p:nvSpPr>
        <p:spPr>
          <a:xfrm>
            <a:off x="221657" y="1700002"/>
            <a:ext cx="6376852" cy="1884298"/>
          </a:xfrm>
          <a:prstGeom prst="rect">
            <a:avLst/>
          </a:prstGeom>
          <a:noFill/>
        </p:spPr>
        <p:txBody>
          <a:bodyPr wrap="square" rtlCol="0">
            <a:spAutoFit/>
          </a:bodyPr>
          <a:lstStyle/>
          <a:p>
            <a:pPr marL="457200" indent="-457200">
              <a:lnSpc>
                <a:spcPct val="150000"/>
              </a:lnSpc>
              <a:buFont typeface="Wingdings" panose="05000000000000000000" pitchFamily="2" charset="2"/>
              <a:buChar char="p"/>
            </a:pP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生命游戏</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(Conway’s Game of Life)——</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最简单的逻辑规则能产生复杂有趣的活动，它是英国数学家约翰</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康威在</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1970</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年代发明的，生命游戏模型是一种经典的</a:t>
            </a:r>
            <a:r>
              <a:rPr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元胞自动机（</a:t>
            </a:r>
            <a:r>
              <a:rPr lang="en-US" altLang="zh-CN"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Cellular Automata, CA</a:t>
            </a:r>
            <a:r>
              <a:rPr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）模型 </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a:t>
            </a:r>
            <a:endParaRPr lang="en-US" altLang="zh-CN" sz="2000" dirty="0">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文本框 12"/>
          <p:cNvSpPr txBox="1"/>
          <p:nvPr>
            <p:custDataLst>
              <p:tags r:id="rId3"/>
            </p:custDataLst>
          </p:nvPr>
        </p:nvSpPr>
        <p:spPr>
          <a:xfrm>
            <a:off x="7103096" y="5340753"/>
            <a:ext cx="4169828" cy="368300"/>
          </a:xfrm>
          <a:prstGeom prst="rect">
            <a:avLst/>
          </a:prstGeom>
          <a:noFill/>
        </p:spPr>
        <p:txBody>
          <a:bodyPr wrap="square" rtlCol="0">
            <a:spAutoFit/>
          </a:bodyPr>
          <a:lstStyle/>
          <a:p>
            <a:pPr algn="ctr"/>
            <a:r>
              <a:rPr lang="zh-CN" altLang="en-US" dirty="0">
                <a:latin typeface="Times New Roman" panose="02020603050405020304" pitchFamily="18" charset="0"/>
                <a:ea typeface="华文中宋" panose="02010600040101010101" pitchFamily="2" charset="-122"/>
              </a:rPr>
              <a:t>生命游戏模型示意图</a:t>
            </a:r>
          </a:p>
        </p:txBody>
      </p:sp>
      <p:sp>
        <p:nvSpPr>
          <p:cNvPr id="15" name="文本框 14"/>
          <p:cNvSpPr txBox="1"/>
          <p:nvPr>
            <p:custDataLst>
              <p:tags r:id="rId4"/>
            </p:custDataLst>
          </p:nvPr>
        </p:nvSpPr>
        <p:spPr>
          <a:xfrm>
            <a:off x="221658" y="3635482"/>
            <a:ext cx="6376851" cy="2345322"/>
          </a:xfrm>
          <a:prstGeom prst="rect">
            <a:avLst/>
          </a:prstGeom>
          <a:noFill/>
        </p:spPr>
        <p:txBody>
          <a:bodyPr wrap="square">
            <a:spAutoFit/>
          </a:bodyPr>
          <a:lstStyle/>
          <a:p>
            <a:pPr marL="457200" indent="-457200">
              <a:lnSpc>
                <a:spcPct val="150000"/>
              </a:lnSpc>
              <a:buFont typeface="Wingdings" panose="05000000000000000000" pitchFamily="2" charset="2"/>
              <a:buChar char="p"/>
            </a:pP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元胞自动机（</a:t>
            </a:r>
            <a:r>
              <a:rPr lang="en-US" altLang="zh-CN" sz="2000" dirty="0">
                <a:latin typeface="Times New Roman" panose="02020603050405020304" pitchFamily="18" charset="0"/>
                <a:ea typeface="华文中宋" panose="02010600040101010101" pitchFamily="2" charset="-122"/>
                <a:cs typeface="Times New Roman" panose="02020603050405020304" pitchFamily="18" charset="0"/>
              </a:rPr>
              <a:t>Cellular Automata, CA</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）是一种</a:t>
            </a:r>
            <a:r>
              <a:rPr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时间、空间、状态都离散的模型</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，具有强大的空间建模和计算能力，能够</a:t>
            </a:r>
            <a:r>
              <a:rPr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模拟具有时空特征</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的复杂动态系统（</a:t>
            </a:r>
            <a:r>
              <a:rPr lang="zh-CN" altLang="en-US" sz="2000" i="1" dirty="0">
                <a:solidFill>
                  <a:sysClr val="windowText" lastClr="000000">
                    <a:lumMod val="50000"/>
                    <a:lumOff val="50000"/>
                  </a:sysClr>
                </a:solidFill>
                <a:latin typeface="Times New Roman" panose="02020603050405020304" pitchFamily="18" charset="0"/>
                <a:ea typeface="华文中宋" panose="02010600040101010101" pitchFamily="2" charset="-122"/>
                <a:cs typeface="Times New Roman" panose="02020603050405020304" pitchFamily="18" charset="0"/>
              </a:rPr>
              <a:t>周成虎等</a:t>
            </a:r>
            <a:r>
              <a:rPr lang="en-US" altLang="zh-CN" sz="2000" i="1" dirty="0">
                <a:solidFill>
                  <a:sysClr val="windowText" lastClr="000000">
                    <a:lumMod val="50000"/>
                    <a:lumOff val="50000"/>
                  </a:sysClr>
                </a:solidFill>
                <a:latin typeface="Times New Roman" panose="02020603050405020304" pitchFamily="18" charset="0"/>
                <a:ea typeface="华文中宋" panose="02010600040101010101" pitchFamily="2" charset="-122"/>
                <a:cs typeface="Times New Roman" panose="02020603050405020304" pitchFamily="18" charset="0"/>
              </a:rPr>
              <a:t>, 1999</a:t>
            </a:r>
            <a:r>
              <a:rPr lang="en-US" altLang="zh-CN" sz="2000" i="1" dirty="0">
                <a:latin typeface="Times New Roman" panose="02020603050405020304" pitchFamily="18" charset="0"/>
                <a:ea typeface="华文中宋" panose="02010600040101010101" pitchFamily="2" charset="-122"/>
                <a:cs typeface="Times New Roman" panose="02020603050405020304" pitchFamily="18" charset="0"/>
              </a:rPr>
              <a:t> </a:t>
            </a: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a:t>
            </a:r>
            <a:endParaRPr lang="en-US" altLang="zh-CN" sz="2000" dirty="0">
              <a:latin typeface="Times New Roman" panose="02020603050405020304" pitchFamily="18" charset="0"/>
              <a:ea typeface="华文中宋" panose="02010600040101010101" pitchFamily="2" charset="-122"/>
              <a:cs typeface="Times New Roman" panose="02020603050405020304" pitchFamily="18" charset="0"/>
            </a:endParaRPr>
          </a:p>
          <a:p>
            <a:pPr marL="457200" indent="-457200">
              <a:lnSpc>
                <a:spcPct val="150000"/>
              </a:lnSpc>
              <a:buFont typeface="Wingdings" panose="05000000000000000000" pitchFamily="2" charset="2"/>
              <a:buChar char="p"/>
            </a:pPr>
            <a:r>
              <a:rPr lang="zh-CN" altLang="en-US" sz="2000" dirty="0">
                <a:latin typeface="Times New Roman" panose="02020603050405020304" pitchFamily="18" charset="0"/>
                <a:ea typeface="华文中宋" panose="02010600040101010101" pitchFamily="2" charset="-122"/>
                <a:cs typeface="Times New Roman" panose="02020603050405020304" pitchFamily="18" charset="0"/>
              </a:rPr>
              <a:t>组成：</a:t>
            </a:r>
            <a:r>
              <a:rPr lang="zh-CN" altLang="en-US" sz="2000"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元胞、状态、邻域、转换规则</a:t>
            </a:r>
          </a:p>
        </p:txBody>
      </p:sp>
      <p:grpSp>
        <p:nvGrpSpPr>
          <p:cNvPr id="6" name="组合 5"/>
          <p:cNvGrpSpPr/>
          <p:nvPr/>
        </p:nvGrpSpPr>
        <p:grpSpPr>
          <a:xfrm>
            <a:off x="6982016" y="2276813"/>
            <a:ext cx="4136850" cy="2793653"/>
            <a:chOff x="7540816" y="2276813"/>
            <a:chExt cx="4136850" cy="2793653"/>
          </a:xfrm>
        </p:grpSpPr>
        <p:pic>
          <p:nvPicPr>
            <p:cNvPr id="1028" name="Picture 4"/>
            <p:cNvPicPr>
              <a:picLocks noChangeAspect="1" noChangeArrowheads="1"/>
            </p:cNvPicPr>
            <p:nvPr>
              <p:custDataLst>
                <p:tags r:id="rId5"/>
              </p:custDataLst>
            </p:nvPr>
          </p:nvPicPr>
          <p:blipFill>
            <a:blip r:embed="rId10"/>
            <a:srcRect/>
            <a:stretch>
              <a:fillRect/>
            </a:stretch>
          </p:blipFill>
          <p:spPr bwMode="auto">
            <a:xfrm>
              <a:off x="7540816" y="2276813"/>
              <a:ext cx="2793653" cy="279365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custDataLst>
                <p:tags r:id="rId6"/>
              </p:custDataLst>
            </p:nvPr>
          </p:nvPicPr>
          <p:blipFill rotWithShape="1">
            <a:blip r:embed="rId11"/>
            <a:srcRect t="5185"/>
            <a:stretch>
              <a:fillRect/>
            </a:stretch>
          </p:blipFill>
          <p:spPr>
            <a:xfrm>
              <a:off x="10653237" y="3257550"/>
              <a:ext cx="1024429" cy="9808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54C4-7847-BA9A-4BE4-D01649BC8EBC}"/>
            </a:ext>
          </a:extLst>
        </p:cNvPr>
        <p:cNvGrpSpPr/>
        <p:nvPr/>
      </p:nvGrpSpPr>
      <p:grpSpPr>
        <a:xfrm>
          <a:off x="0" y="0"/>
          <a:ext cx="0" cy="0"/>
          <a:chOff x="0" y="0"/>
          <a:chExt cx="0" cy="0"/>
        </a:xfrm>
      </p:grpSpPr>
      <p:sp>
        <p:nvSpPr>
          <p:cNvPr id="4" name="灯片编号占位符 1">
            <a:extLst>
              <a:ext uri="{FF2B5EF4-FFF2-40B4-BE49-F238E27FC236}">
                <a16:creationId xmlns:a16="http://schemas.microsoft.com/office/drawing/2014/main" id="{5478A0E8-7020-E163-1D9E-A72D1139AD45}"/>
              </a:ext>
            </a:extLst>
          </p:cNvPr>
          <p:cNvSpPr>
            <a:spLocks noGrp="1"/>
          </p:cNvSpPr>
          <p:nvPr>
            <p:custDataLst>
              <p:tags r:id="rId1"/>
            </p:custDataLst>
          </p:nvPr>
        </p:nvSpPr>
        <p:spPr>
          <a:xfrm>
            <a:off x="8737600" y="653732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D1A9EE-9F1B-4D40-9B18-0B731A3581C8}" type="slidenum">
              <a:rPr lang="zh-CN" altLang="en-US" smtClean="0"/>
              <a:t>6</a:t>
            </a:fld>
            <a:endParaRPr lang="zh-CN" altLang="en-US"/>
          </a:p>
        </p:txBody>
      </p:sp>
      <p:sp>
        <p:nvSpPr>
          <p:cNvPr id="24" name="文本框 23">
            <a:extLst>
              <a:ext uri="{FF2B5EF4-FFF2-40B4-BE49-F238E27FC236}">
                <a16:creationId xmlns:a16="http://schemas.microsoft.com/office/drawing/2014/main" id="{21566DE6-4C2C-471A-A721-CC9D5FF1816A}"/>
              </a:ext>
            </a:extLst>
          </p:cNvPr>
          <p:cNvSpPr txBox="1"/>
          <p:nvPr>
            <p:custDataLst>
              <p:tags r:id="rId2"/>
            </p:custDataLst>
          </p:nvPr>
        </p:nvSpPr>
        <p:spPr>
          <a:xfrm>
            <a:off x="8044408" y="2706943"/>
            <a:ext cx="1455922" cy="400110"/>
          </a:xfrm>
          <a:prstGeom prst="rect">
            <a:avLst/>
          </a:prstGeom>
          <a:noFill/>
        </p:spPr>
        <p:txBody>
          <a:bodyPr wrap="square" rtlCol="0">
            <a:spAutoFit/>
          </a:bodyPr>
          <a:lstStyle/>
          <a:p>
            <a:r>
              <a:rPr lang="zh-CN" altLang="en-US" sz="2000" dirty="0">
                <a:solidFill>
                  <a:schemeClr val="bg1"/>
                </a:solidFill>
                <a:latin typeface="华文中宋" panose="02010600040101010101" pitchFamily="2" charset="-122"/>
                <a:ea typeface="华文中宋" panose="02010600040101010101" pitchFamily="2" charset="-122"/>
              </a:rPr>
              <a:t>异性</a:t>
            </a:r>
          </a:p>
        </p:txBody>
      </p:sp>
      <p:graphicFrame>
        <p:nvGraphicFramePr>
          <p:cNvPr id="7" name="表格 6">
            <a:extLst>
              <a:ext uri="{FF2B5EF4-FFF2-40B4-BE49-F238E27FC236}">
                <a16:creationId xmlns:a16="http://schemas.microsoft.com/office/drawing/2014/main" id="{2DBFCD53-D766-CD31-D30D-C3C92D011166}"/>
              </a:ext>
            </a:extLst>
          </p:cNvPr>
          <p:cNvGraphicFramePr>
            <a:graphicFrameLocks noGrp="1"/>
          </p:cNvGraphicFramePr>
          <p:nvPr>
            <p:custDataLst>
              <p:tags r:id="rId3"/>
            </p:custDataLst>
            <p:extLst>
              <p:ext uri="{D42A27DB-BD31-4B8C-83A1-F6EECF244321}">
                <p14:modId xmlns:p14="http://schemas.microsoft.com/office/powerpoint/2010/main" val="1765708935"/>
              </p:ext>
            </p:extLst>
          </p:nvPr>
        </p:nvGraphicFramePr>
        <p:xfrm>
          <a:off x="280110" y="1571813"/>
          <a:ext cx="11419746" cy="4562126"/>
        </p:xfrm>
        <a:graphic>
          <a:graphicData uri="http://schemas.openxmlformats.org/drawingml/2006/table">
            <a:tbl>
              <a:tblPr firstRow="1" bandRow="1">
                <a:tableStyleId>{5940675A-B579-460E-94D1-54222C63F5DA}</a:tableStyleId>
              </a:tblPr>
              <a:tblGrid>
                <a:gridCol w="1021763">
                  <a:extLst>
                    <a:ext uri="{9D8B030D-6E8A-4147-A177-3AD203B41FA5}">
                      <a16:colId xmlns:a16="http://schemas.microsoft.com/office/drawing/2014/main" val="20000"/>
                    </a:ext>
                  </a:extLst>
                </a:gridCol>
                <a:gridCol w="2529960">
                  <a:extLst>
                    <a:ext uri="{9D8B030D-6E8A-4147-A177-3AD203B41FA5}">
                      <a16:colId xmlns:a16="http://schemas.microsoft.com/office/drawing/2014/main" val="20001"/>
                    </a:ext>
                  </a:extLst>
                </a:gridCol>
                <a:gridCol w="1819361">
                  <a:extLst>
                    <a:ext uri="{9D8B030D-6E8A-4147-A177-3AD203B41FA5}">
                      <a16:colId xmlns:a16="http://schemas.microsoft.com/office/drawing/2014/main" val="20002"/>
                    </a:ext>
                  </a:extLst>
                </a:gridCol>
                <a:gridCol w="736000">
                  <a:extLst>
                    <a:ext uri="{9D8B030D-6E8A-4147-A177-3AD203B41FA5}">
                      <a16:colId xmlns:a16="http://schemas.microsoft.com/office/drawing/2014/main" val="20003"/>
                    </a:ext>
                  </a:extLst>
                </a:gridCol>
                <a:gridCol w="5312662">
                  <a:extLst>
                    <a:ext uri="{9D8B030D-6E8A-4147-A177-3AD203B41FA5}">
                      <a16:colId xmlns:a16="http://schemas.microsoft.com/office/drawing/2014/main" val="20004"/>
                    </a:ext>
                  </a:extLst>
                </a:gridCol>
              </a:tblGrid>
              <a:tr h="447056">
                <a:tc>
                  <a:txBody>
                    <a:bodyPr/>
                    <a:lstStyle/>
                    <a:p>
                      <a:pPr marL="0" algn="ctr" defTabSz="914400" rtl="0" eaLnBrk="1" latinLnBrk="0" hangingPunct="1"/>
                      <a:r>
                        <a:rPr lang="en-US" altLang="zh-CN"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CA</a:t>
                      </a:r>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类型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模型</a:t>
                      </a:r>
                      <a:r>
                        <a:rPr lang="en-US" altLang="zh-CN"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a:t>
                      </a:r>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方法</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作者</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年份</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特点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939673">
                <a:tc rowSpan="5">
                  <a:txBody>
                    <a:bodyPr/>
                    <a:lstStyle/>
                    <a:p>
                      <a:pPr algn="ctr"/>
                      <a:r>
                        <a:rPr lang="zh-CN" altLang="en-US" sz="1800" kern="1200" baseline="0" dirty="0">
                          <a:solidFill>
                            <a:schemeClr val="tx1"/>
                          </a:solidFill>
                          <a:latin typeface="Times New Roman" panose="02020603050405020304" pitchFamily="18" charset="0"/>
                          <a:ea typeface="华文中宋" panose="02010600040101010101" pitchFamily="2" charset="-122"/>
                          <a:cs typeface="+mn-cs"/>
                        </a:rPr>
                        <a:t>栅格</a:t>
                      </a:r>
                      <a:r>
                        <a:rPr lang="en-US" altLang="zh-CN" sz="1800" kern="1200" baseline="0" dirty="0">
                          <a:solidFill>
                            <a:schemeClr val="tx1"/>
                          </a:solidFill>
                          <a:latin typeface="Times New Roman" panose="02020603050405020304" pitchFamily="18" charset="0"/>
                          <a:ea typeface="华文中宋" panose="02010600040101010101" pitchFamily="2" charset="-122"/>
                          <a:cs typeface="+mn-cs"/>
                        </a:rPr>
                        <a:t>CA</a:t>
                      </a:r>
                      <a:endParaRPr lang="zh-CN" altLang="en-US" sz="1800" kern="1200" baseline="0" dirty="0">
                        <a:solidFill>
                          <a:schemeClr val="tx1"/>
                        </a:solidFill>
                        <a:latin typeface="Times New Roman" panose="02020603050405020304" pitchFamily="18" charset="0"/>
                        <a:ea typeface="华文中宋" panose="0201060004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800" b="0" i="0" u="none" strike="noStrike" kern="1200" baseline="0" dirty="0">
                          <a:solidFill>
                            <a:srgbClr val="000000"/>
                          </a:solidFill>
                          <a:effectLst/>
                          <a:latin typeface="Times New Roman" panose="02020603050405020304" pitchFamily="18" charset="0"/>
                          <a:ea typeface="华文中宋" panose="02010600040101010101" pitchFamily="2" charset="-122"/>
                          <a:cs typeface="+mn-cs"/>
                        </a:rPr>
                        <a:t>CA-Markov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u="none"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美国克拉克大学实验室</a:t>
                      </a:r>
                      <a:endPar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1987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CN" altLang="en-US" sz="1600" b="0" u="none" strike="noStrike" baseline="0" dirty="0">
                          <a:effectLst/>
                          <a:latin typeface="Times New Roman" panose="02020603050405020304" pitchFamily="18" charset="0"/>
                          <a:ea typeface="华文中宋" panose="02010600040101010101" pitchFamily="2" charset="-122"/>
                        </a:rPr>
                        <a:t>采用马尔可夫链分析不同土地利用类型之间的</a:t>
                      </a:r>
                      <a:r>
                        <a:rPr lang="zh-CN" altLang="en-US" sz="1600" b="0" u="none" strike="noStrike" baseline="0" dirty="0">
                          <a:solidFill>
                            <a:srgbClr val="C00000"/>
                          </a:solidFill>
                          <a:effectLst/>
                          <a:latin typeface="Times New Roman" panose="02020603050405020304" pitchFamily="18" charset="0"/>
                          <a:ea typeface="华文中宋" panose="02010600040101010101" pitchFamily="2" charset="-122"/>
                        </a:rPr>
                        <a:t>转移概率</a:t>
                      </a:r>
                      <a:r>
                        <a:rPr lang="zh-CN" altLang="en-US" sz="1600" b="0" u="none" strike="noStrike" baseline="0" dirty="0">
                          <a:effectLst/>
                          <a:latin typeface="Times New Roman" panose="02020603050405020304" pitchFamily="18" charset="0"/>
                          <a:ea typeface="华文中宋" panose="02010600040101010101" pitchFamily="2" charset="-122"/>
                        </a:rPr>
                        <a:t>和</a:t>
                      </a:r>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面积</a:t>
                      </a:r>
                      <a:r>
                        <a:rPr lang="zh-CN" altLang="en-US" sz="1600" b="0" u="none" strike="noStrike" baseline="0" dirty="0">
                          <a:effectLst/>
                          <a:latin typeface="Times New Roman" panose="02020603050405020304" pitchFamily="18" charset="0"/>
                          <a:ea typeface="华文中宋" panose="02010600040101010101" pitchFamily="2" charset="-122"/>
                        </a:rPr>
                        <a:t>，并利用元胞自动机（</a:t>
                      </a:r>
                      <a:r>
                        <a:rPr lang="en-US" altLang="zh-CN" sz="1600" b="0" u="none" strike="noStrike" baseline="0" dirty="0">
                          <a:effectLst/>
                          <a:latin typeface="Times New Roman" panose="02020603050405020304" pitchFamily="18" charset="0"/>
                          <a:ea typeface="华文中宋" panose="02010600040101010101" pitchFamily="2" charset="-122"/>
                        </a:rPr>
                        <a:t>CA</a:t>
                      </a:r>
                      <a:r>
                        <a:rPr lang="zh-CN" altLang="en-US" sz="1600" b="0" u="none" strike="noStrike" baseline="0" dirty="0">
                          <a:effectLst/>
                          <a:latin typeface="Times New Roman" panose="02020603050405020304" pitchFamily="18" charset="0"/>
                          <a:ea typeface="华文中宋" panose="02010600040101010101" pitchFamily="2" charset="-122"/>
                        </a:rPr>
                        <a:t>）</a:t>
                      </a:r>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模拟其空间分布和扩展</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1690396"/>
                  </a:ext>
                </a:extLst>
              </a:tr>
              <a:tr h="657771">
                <a:tc vMerge="1">
                  <a:txBody>
                    <a:bodyPr/>
                    <a:lstStyle/>
                    <a:p>
                      <a:endParaRPr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zh-CN" altLang="en-US" sz="1800" kern="1200" baseline="0" dirty="0">
                          <a:solidFill>
                            <a:schemeClr val="tx1"/>
                          </a:solidFill>
                          <a:latin typeface="Times New Roman" panose="02020603050405020304" pitchFamily="18" charset="0"/>
                          <a:ea typeface="华文中宋" panose="02010600040101010101" pitchFamily="2" charset="-122"/>
                          <a:cs typeface="+mn-cs"/>
                        </a:rPr>
                        <a:t>经典</a:t>
                      </a:r>
                      <a:r>
                        <a:rPr lang="en-US" altLang="zh-CN" sz="1800" kern="1200" baseline="0" dirty="0">
                          <a:solidFill>
                            <a:schemeClr val="tx1"/>
                          </a:solidFill>
                          <a:latin typeface="Times New Roman" panose="02020603050405020304" pitchFamily="18" charset="0"/>
                          <a:ea typeface="华文中宋" panose="02010600040101010101" pitchFamily="2" charset="-122"/>
                          <a:cs typeface="+mn-cs"/>
                        </a:rPr>
                        <a:t>CA</a:t>
                      </a:r>
                      <a:r>
                        <a:rPr lang="zh-CN" altLang="en-US" sz="1800" kern="1200" baseline="0" dirty="0">
                          <a:solidFill>
                            <a:schemeClr val="tx1"/>
                          </a:solidFill>
                          <a:latin typeface="Times New Roman" panose="02020603050405020304" pitchFamily="18" charset="0"/>
                          <a:ea typeface="华文中宋" panose="02010600040101010101" pitchFamily="2" charset="-122"/>
                          <a:cs typeface="+mn-cs"/>
                        </a:rPr>
                        <a:t>模型</a:t>
                      </a:r>
                      <a:endParaRPr lang="en-US" altLang="zh-CN" sz="1800" b="0" i="0" u="none" strike="noStrike" baseline="0" dirty="0">
                        <a:solidFill>
                          <a:srgbClr val="000000"/>
                        </a:solidFill>
                        <a:effectLst/>
                        <a:latin typeface="Times New Roman" panose="02020603050405020304" pitchFamily="18" charset="0"/>
                        <a:ea typeface="华文中宋" panose="02010600040101010101" pitchFamily="2"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Li et al.</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2002</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CN" altLang="en-US" sz="1600" b="0" u="none" strike="noStrike" baseline="0" dirty="0">
                          <a:effectLst/>
                          <a:latin typeface="Times New Roman" panose="02020603050405020304" pitchFamily="18" charset="0"/>
                          <a:ea typeface="华文中宋" panose="02010600040101010101" pitchFamily="2" charset="-122"/>
                        </a:rPr>
                        <a:t>提出了</a:t>
                      </a:r>
                      <a:r>
                        <a:rPr lang="en-US" altLang="zh-CN" sz="1600" b="0" u="none" strike="noStrike" baseline="0" dirty="0">
                          <a:effectLst/>
                          <a:latin typeface="Times New Roman" panose="02020603050405020304" pitchFamily="18" charset="0"/>
                          <a:ea typeface="华文中宋" panose="02010600040101010101" pitchFamily="2" charset="-122"/>
                        </a:rPr>
                        <a:t>DUEM</a:t>
                      </a:r>
                      <a:r>
                        <a:rPr lang="zh-CN" altLang="en-US" sz="1600" b="0" u="none" strike="noStrike" baseline="0" dirty="0">
                          <a:effectLst/>
                          <a:latin typeface="Times New Roman" panose="02020603050405020304" pitchFamily="18" charset="0"/>
                          <a:ea typeface="华文中宋" panose="02010600040101010101" pitchFamily="2" charset="-122"/>
                        </a:rPr>
                        <a:t>模型，考察城市化元胞的环境来决定其生存和死亡等行为，在宏观上模拟城市增长、衰变的现象。</a:t>
                      </a:r>
                    </a:p>
                    <a:p>
                      <a:pPr algn="l" fontAlgn="ctr"/>
                      <a:endParaRPr lang="zh-CN" altLang="en-US" sz="1600" b="0" i="0" u="none" strike="noStrike" baseline="0" dirty="0">
                        <a:solidFill>
                          <a:srgbClr val="000000"/>
                        </a:solidFill>
                        <a:effectLst/>
                        <a:latin typeface="Times New Roman" panose="02020603050405020304" pitchFamily="18" charset="0"/>
                        <a:ea typeface="华文中宋" panose="02010600040101010101" pitchFamily="2" charset="-122"/>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66184">
                <a:tc vMerge="1">
                  <a:txBody>
                    <a:bodyPr/>
                    <a:lstStyle/>
                    <a:p>
                      <a:endParaRPr lang="zh-CN" dirty="0"/>
                    </a:p>
                  </a:txBody>
                  <a:tcPr>
                    <a:lnT w="12700" cmpd="sng">
                      <a:noFill/>
                    </a:lnT>
                  </a:tcP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baseline="0" dirty="0">
                          <a:solidFill>
                            <a:schemeClr val="tx1"/>
                          </a:solidFill>
                          <a:latin typeface="Times New Roman" panose="02020603050405020304" pitchFamily="18" charset="0"/>
                          <a:ea typeface="华文中宋" panose="02010600040101010101" pitchFamily="2" charset="-122"/>
                          <a:cs typeface="+mn-cs"/>
                        </a:rPr>
                        <a:t>FLUS</a:t>
                      </a:r>
                      <a:endParaRPr lang="zh-CN" altLang="en-US" sz="1800" kern="1200" baseline="0" dirty="0">
                        <a:solidFill>
                          <a:schemeClr val="tx1"/>
                        </a:solidFill>
                        <a:latin typeface="Times New Roman" panose="02020603050405020304" pitchFamily="18" charset="0"/>
                        <a:ea typeface="华文中宋" panose="0201060004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Liu et al.</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2017</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just"/>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自上而下的系统动力学和自下而上的元胞自动机相互耦合</a:t>
                      </a:r>
                      <a:r>
                        <a:rPr lang="en-US" altLang="zh-CN"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a:t>
                      </a:r>
                      <a:r>
                        <a:rPr lang="zh-CN" altLang="en-US" sz="1600" b="0" kern="1200" baseline="0" dirty="0">
                          <a:solidFill>
                            <a:schemeClr val="tx1"/>
                          </a:solidFill>
                          <a:latin typeface="Times New Roman" panose="02020603050405020304" pitchFamily="18" charset="0"/>
                          <a:ea typeface="华文中宋" panose="02010600040101010101" pitchFamily="2" charset="-122"/>
                          <a:cs typeface="+mn-cs"/>
                        </a:rPr>
                        <a:t>可以明确模拟多个土地利用变化的长期空间轨迹</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39673">
                <a:tc vMerge="1">
                  <a:txBody>
                    <a:bodyPr/>
                    <a:lstStyle/>
                    <a:p>
                      <a:endParaRPr lang="zh-CN"/>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baseline="0" dirty="0">
                          <a:solidFill>
                            <a:schemeClr val="tx1"/>
                          </a:solidFill>
                          <a:latin typeface="Times New Roman" panose="02020603050405020304" pitchFamily="18" charset="0"/>
                          <a:ea typeface="华文中宋" panose="02010600040101010101" pitchFamily="2" charset="-122"/>
                          <a:cs typeface="+mn-cs"/>
                        </a:rPr>
                        <a:t>PLUS</a:t>
                      </a:r>
                      <a:endParaRPr lang="zh-CN" altLang="en-US" sz="1800" kern="1200" baseline="0" dirty="0">
                        <a:solidFill>
                          <a:schemeClr val="tx1"/>
                        </a:solidFill>
                        <a:latin typeface="Times New Roman" panose="02020603050405020304" pitchFamily="18" charset="0"/>
                        <a:ea typeface="华文中宋" panose="0201060004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Liang et al.</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2021</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just" defTabSz="914400" rtl="0" eaLnBrk="1" latinLnBrk="0" hangingPunct="1"/>
                      <a:r>
                        <a:rPr lang="zh-CN" altLang="en-US" sz="1600" b="0" kern="1200" baseline="0" dirty="0">
                          <a:solidFill>
                            <a:schemeClr val="tx1"/>
                          </a:solidFill>
                          <a:latin typeface="Times New Roman" panose="02020603050405020304" pitchFamily="18" charset="0"/>
                          <a:ea typeface="华文中宋" panose="02010600040101010101" pitchFamily="2" charset="-122"/>
                          <a:cs typeface="+mn-cs"/>
                        </a:rPr>
                        <a:t>耦合了</a:t>
                      </a:r>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土地扩展分析策略（</a:t>
                      </a:r>
                      <a:r>
                        <a:rPr lang="en-US" altLang="zh-CN"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LEAS</a:t>
                      </a:r>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a:t>
                      </a:r>
                      <a:r>
                        <a:rPr lang="zh-CN" altLang="en-US" sz="1600" b="0" kern="1200" baseline="0" dirty="0">
                          <a:solidFill>
                            <a:schemeClr val="tx1"/>
                          </a:solidFill>
                          <a:latin typeface="Times New Roman" panose="02020603050405020304" pitchFamily="18" charset="0"/>
                          <a:ea typeface="华文中宋" panose="02010600040101010101" pitchFamily="2" charset="-122"/>
                          <a:cs typeface="+mn-cs"/>
                        </a:rPr>
                        <a:t>和</a:t>
                      </a:r>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基于多类型随机地块种子（</a:t>
                      </a:r>
                      <a:r>
                        <a:rPr lang="en-US" altLang="zh-CN"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CARS</a:t>
                      </a:r>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33644">
                <a:tc vMerge="1">
                  <a:txBody>
                    <a:bodyPr/>
                    <a:lstStyle/>
                    <a:p>
                      <a:endParaRPr lang="zh-CN"/>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baseline="0" dirty="0">
                          <a:solidFill>
                            <a:schemeClr val="tx1"/>
                          </a:solidFill>
                          <a:latin typeface="Times New Roman" panose="02020603050405020304" pitchFamily="18" charset="0"/>
                          <a:ea typeface="华文中宋" panose="02010600040101010101" pitchFamily="2" charset="-122"/>
                          <a:cs typeface="+mn-cs"/>
                        </a:rPr>
                        <a:t>CA</a:t>
                      </a:r>
                      <a:endParaRPr lang="zh-CN" altLang="en-US" sz="1800" kern="1200" baseline="0" dirty="0">
                        <a:solidFill>
                          <a:schemeClr val="tx1"/>
                        </a:solidFill>
                        <a:latin typeface="Times New Roman" panose="02020603050405020304" pitchFamily="18" charset="0"/>
                        <a:ea typeface="华文中宋" panose="0201060004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Zhuang et al.</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2024</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r>
                        <a:rPr lang="zh-CN" altLang="en-US" sz="1600" b="0" kern="1200" baseline="0" dirty="0">
                          <a:solidFill>
                            <a:schemeClr val="tx1"/>
                          </a:solidFill>
                          <a:latin typeface="Times New Roman" panose="02020603050405020304" pitchFamily="18" charset="0"/>
                          <a:ea typeface="华文中宋" panose="02010600040101010101" pitchFamily="2" charset="-122"/>
                          <a:cs typeface="+mn-cs"/>
                        </a:rPr>
                        <a:t>基于</a:t>
                      </a:r>
                      <a:r>
                        <a:rPr lang="zh-CN" altLang="en-US" sz="1600" b="0" u="none" strike="noStrike" kern="1200" baseline="0" dirty="0">
                          <a:solidFill>
                            <a:srgbClr val="C00000"/>
                          </a:solidFill>
                          <a:effectLst/>
                          <a:latin typeface="Times New Roman" panose="02020603050405020304" pitchFamily="18" charset="0"/>
                          <a:ea typeface="华文中宋" panose="02010600040101010101" pitchFamily="2" charset="-122"/>
                          <a:cs typeface="+mn-cs"/>
                        </a:rPr>
                        <a:t>树的深度森林算法</a:t>
                      </a:r>
                      <a:r>
                        <a:rPr lang="zh-CN" altLang="en-US" sz="1600" b="0" kern="1200" baseline="0" dirty="0">
                          <a:solidFill>
                            <a:schemeClr val="tx1"/>
                          </a:solidFill>
                          <a:latin typeface="Times New Roman" panose="02020603050405020304" pitchFamily="18" charset="0"/>
                          <a:ea typeface="华文中宋" panose="02010600040101010101" pitchFamily="2" charset="-122"/>
                          <a:cs typeface="+mn-cs"/>
                        </a:rPr>
                        <a:t>构建个</a:t>
                      </a:r>
                      <a:r>
                        <a:rPr lang="en-US" altLang="zh-CN" sz="1600" b="0" kern="1200" baseline="0" dirty="0">
                          <a:solidFill>
                            <a:schemeClr val="tx1"/>
                          </a:solidFill>
                          <a:latin typeface="Times New Roman" panose="02020603050405020304" pitchFamily="18" charset="0"/>
                          <a:ea typeface="华文中宋" panose="02010600040101010101" pitchFamily="2" charset="-122"/>
                          <a:cs typeface="+mn-cs"/>
                        </a:rPr>
                        <a:t>CA</a:t>
                      </a:r>
                      <a:r>
                        <a:rPr lang="zh-CN" altLang="en-US" sz="1600" b="0" kern="1200" baseline="0" dirty="0">
                          <a:solidFill>
                            <a:schemeClr val="tx1"/>
                          </a:solidFill>
                          <a:latin typeface="Times New Roman" panose="02020603050405020304" pitchFamily="18" charset="0"/>
                          <a:ea typeface="华文中宋" panose="02010600040101010101" pitchFamily="2" charset="-122"/>
                          <a:cs typeface="+mn-cs"/>
                        </a:rPr>
                        <a:t>模型，以改进多重土地利用模拟和驱动因素分析。</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1" name="文本框 10">
            <a:extLst>
              <a:ext uri="{FF2B5EF4-FFF2-40B4-BE49-F238E27FC236}">
                <a16:creationId xmlns:a16="http://schemas.microsoft.com/office/drawing/2014/main" id="{C698DE8D-0D74-8BB5-6CB1-76988147761F}"/>
              </a:ext>
            </a:extLst>
          </p:cNvPr>
          <p:cNvSpPr txBox="1"/>
          <p:nvPr/>
        </p:nvSpPr>
        <p:spPr>
          <a:xfrm>
            <a:off x="918470" y="6262410"/>
            <a:ext cx="10355059" cy="369332"/>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zh-CN" altLang="en-US" dirty="0">
                <a:latin typeface="华文中宋" panose="02010600040101010101" pitchFamily="2" charset="-122"/>
                <a:ea typeface="华文中宋" panose="02010600040101010101" pitchFamily="2" charset="-122"/>
              </a:rPr>
              <a:t>栅格</a:t>
            </a:r>
            <a:r>
              <a:rPr lang="en-US" altLang="zh-CN" dirty="0">
                <a:latin typeface="华文中宋" panose="02010600040101010101" pitchFamily="2" charset="-122"/>
                <a:ea typeface="华文中宋" panose="02010600040101010101" pitchFamily="2" charset="-122"/>
              </a:rPr>
              <a:t>CA</a:t>
            </a:r>
            <a:r>
              <a:rPr lang="zh-CN" altLang="en-US" dirty="0">
                <a:latin typeface="华文中宋" panose="02010600040101010101" pitchFamily="2" charset="-122"/>
                <a:ea typeface="华文中宋" panose="02010600040101010101" pitchFamily="2" charset="-122"/>
              </a:rPr>
              <a:t>对</a:t>
            </a:r>
            <a:r>
              <a:rPr lang="zh-CN" altLang="en-US" dirty="0">
                <a:solidFill>
                  <a:srgbClr val="C00000"/>
                </a:solidFill>
                <a:latin typeface="华文中宋" panose="02010600040101010101" pitchFamily="2" charset="-122"/>
                <a:ea typeface="华文中宋" panose="02010600040101010101" pitchFamily="2" charset="-122"/>
              </a:rPr>
              <a:t>像素大小和固定单元形状</a:t>
            </a:r>
            <a:r>
              <a:rPr lang="zh-CN" altLang="en-US" dirty="0">
                <a:latin typeface="华文中宋" panose="02010600040101010101" pitchFamily="2" charset="-122"/>
                <a:ea typeface="华文中宋" panose="02010600040101010101" pitchFamily="2" charset="-122"/>
              </a:rPr>
              <a:t>敏感，</a:t>
            </a:r>
            <a:r>
              <a:rPr lang="zh-CN" altLang="en-US" dirty="0">
                <a:solidFill>
                  <a:srgbClr val="C00000"/>
                </a:solidFill>
                <a:latin typeface="华文中宋" panose="02010600040101010101" pitchFamily="2" charset="-122"/>
                <a:ea typeface="华文中宋" panose="02010600040101010101" pitchFamily="2" charset="-122"/>
              </a:rPr>
              <a:t>无法准确表达客观地理实体</a:t>
            </a:r>
            <a:r>
              <a:rPr lang="zh-CN" altLang="en-US" dirty="0">
                <a:latin typeface="华文中宋" panose="02010600040101010101" pitchFamily="2" charset="-122"/>
                <a:ea typeface="华文中宋" panose="02010600040101010101" pitchFamily="2" charset="-122"/>
              </a:rPr>
              <a:t>，处理边界问题通常较为困难。</a:t>
            </a:r>
            <a:endParaRPr lang="zh-CN" altLang="en-US" i="1" dirty="0">
              <a:solidFill>
                <a:sysClr val="windowText" lastClr="000000">
                  <a:lumMod val="50000"/>
                  <a:lumOff val="50000"/>
                </a:sysClr>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46906709-6798-7A0B-BD16-E1ECC837458A}"/>
              </a:ext>
            </a:extLst>
          </p:cNvPr>
          <p:cNvSpPr txBox="1"/>
          <p:nvPr>
            <p:custDataLst>
              <p:tags r:id="rId4"/>
            </p:custDataLst>
          </p:nvPr>
        </p:nvSpPr>
        <p:spPr>
          <a:xfrm>
            <a:off x="0" y="928401"/>
            <a:ext cx="8481453" cy="580736"/>
          </a:xfrm>
          <a:prstGeom prst="rect">
            <a:avLst/>
          </a:prstGeom>
          <a:noFill/>
        </p:spPr>
        <p:txBody>
          <a:bodyPr wrap="square">
            <a:spAutoFit/>
          </a:bodyPr>
          <a:lstStyle/>
          <a:p>
            <a:pPr indent="-381000">
              <a:lnSpc>
                <a:spcPct val="150000"/>
              </a:lnSpc>
              <a:buFont typeface="Wingdings" panose="05000000000000000000" pitchFamily="2" charset="2"/>
              <a:buChar char="Ø"/>
            </a:pPr>
            <a:r>
              <a:rPr lang="zh-CN" altLang="en-US" sz="2400" dirty="0">
                <a:latin typeface="Times New Roman" panose="02020603050405020304" pitchFamily="18" charset="0"/>
                <a:ea typeface="华文中宋" panose="02010600040101010101" pitchFamily="2" charset="-122"/>
              </a:rPr>
              <a:t>基于元胞自动机（</a:t>
            </a:r>
            <a:r>
              <a:rPr lang="en-US" altLang="zh-CN" sz="2400" dirty="0">
                <a:latin typeface="Times New Roman" panose="02020603050405020304" pitchFamily="18" charset="0"/>
                <a:ea typeface="华文中宋" panose="02010600040101010101" pitchFamily="2" charset="-122"/>
              </a:rPr>
              <a:t>CA</a:t>
            </a:r>
            <a:r>
              <a:rPr lang="zh-CN" altLang="en-US" sz="2400" dirty="0">
                <a:latin typeface="Times New Roman" panose="02020603050405020304" pitchFamily="18" charset="0"/>
                <a:ea typeface="华文中宋" panose="02010600040101010101" pitchFamily="2" charset="-122"/>
              </a:rPr>
              <a:t>）的土地利用变化模拟方法</a:t>
            </a:r>
          </a:p>
        </p:txBody>
      </p:sp>
      <p:sp>
        <p:nvSpPr>
          <p:cNvPr id="8" name="标题 1">
            <a:extLst>
              <a:ext uri="{FF2B5EF4-FFF2-40B4-BE49-F238E27FC236}">
                <a16:creationId xmlns:a16="http://schemas.microsoft.com/office/drawing/2014/main" id="{11C77052-0E11-774E-6309-34DB11A07586}"/>
              </a:ext>
            </a:extLst>
          </p:cNvPr>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rPr>
              <a:t>研究现状</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endParaRPr>
          </a:p>
        </p:txBody>
      </p:sp>
      <p:sp>
        <p:nvSpPr>
          <p:cNvPr id="12" name="等腰三角形 3">
            <a:extLst>
              <a:ext uri="{FF2B5EF4-FFF2-40B4-BE49-F238E27FC236}">
                <a16:creationId xmlns:a16="http://schemas.microsoft.com/office/drawing/2014/main" id="{CC0B9838-B3F5-391F-D057-4E37BE733402}"/>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占位符 2">
            <a:extLst>
              <a:ext uri="{FF2B5EF4-FFF2-40B4-BE49-F238E27FC236}">
                <a16:creationId xmlns:a16="http://schemas.microsoft.com/office/drawing/2014/main" id="{7F2E35BF-D345-D8E5-4ED9-C82ACDA4A1A8}"/>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4" name="图片 5">
            <a:extLst>
              <a:ext uri="{FF2B5EF4-FFF2-40B4-BE49-F238E27FC236}">
                <a16:creationId xmlns:a16="http://schemas.microsoft.com/office/drawing/2014/main" id="{E57487C3-285B-055F-14D3-F20D9D54FE9F}"/>
              </a:ext>
            </a:extLst>
          </p:cNvPr>
          <p:cNvPicPr>
            <a:picLocks noChangeAspect="1"/>
          </p:cNvPicPr>
          <p:nvPr/>
        </p:nvPicPr>
        <p:blipFill>
          <a:blip r:embed="rId7" cstate="print"/>
          <a:stretch>
            <a:fillRect/>
          </a:stretch>
        </p:blipFill>
        <p:spPr>
          <a:xfrm>
            <a:off x="10635170" y="103917"/>
            <a:ext cx="1219202" cy="786386"/>
          </a:xfrm>
          <a:prstGeom prst="rect">
            <a:avLst/>
          </a:prstGeom>
        </p:spPr>
      </p:pic>
      <p:cxnSp>
        <p:nvCxnSpPr>
          <p:cNvPr id="15" name="直接连接符 8">
            <a:extLst>
              <a:ext uri="{FF2B5EF4-FFF2-40B4-BE49-F238E27FC236}">
                <a16:creationId xmlns:a16="http://schemas.microsoft.com/office/drawing/2014/main" id="{CBAE89C6-C04B-5667-DAE4-F57E3B9F9DA2}"/>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5619686"/>
      </p:ext>
    </p:extLst>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D3A00-8C6D-1E5C-3916-710E849C7E9D}"/>
            </a:ext>
          </a:extLst>
        </p:cNvPr>
        <p:cNvGrpSpPr/>
        <p:nvPr/>
      </p:nvGrpSpPr>
      <p:grpSpPr>
        <a:xfrm>
          <a:off x="0" y="0"/>
          <a:ext cx="0" cy="0"/>
          <a:chOff x="0" y="0"/>
          <a:chExt cx="0" cy="0"/>
        </a:xfrm>
      </p:grpSpPr>
      <p:sp>
        <p:nvSpPr>
          <p:cNvPr id="4" name="灯片编号占位符 1">
            <a:extLst>
              <a:ext uri="{FF2B5EF4-FFF2-40B4-BE49-F238E27FC236}">
                <a16:creationId xmlns:a16="http://schemas.microsoft.com/office/drawing/2014/main" id="{640E0B5C-53B3-80A2-92D0-B1809527C3F1}"/>
              </a:ext>
            </a:extLst>
          </p:cNvPr>
          <p:cNvSpPr>
            <a:spLocks noGrp="1"/>
          </p:cNvSpPr>
          <p:nvPr>
            <p:custDataLst>
              <p:tags r:id="rId1"/>
            </p:custDataLst>
          </p:nvPr>
        </p:nvSpPr>
        <p:spPr>
          <a:xfrm>
            <a:off x="8737600" y="6537325"/>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D1A9EE-9F1B-4D40-9B18-0B731A3581C8}" type="slidenum">
              <a:rPr lang="zh-CN" altLang="en-US" smtClean="0"/>
              <a:t>7</a:t>
            </a:fld>
            <a:endParaRPr lang="zh-CN" altLang="en-US"/>
          </a:p>
        </p:txBody>
      </p:sp>
      <p:sp>
        <p:nvSpPr>
          <p:cNvPr id="24" name="文本框 23">
            <a:extLst>
              <a:ext uri="{FF2B5EF4-FFF2-40B4-BE49-F238E27FC236}">
                <a16:creationId xmlns:a16="http://schemas.microsoft.com/office/drawing/2014/main" id="{5590C674-0766-7360-D6F9-12C108F427FA}"/>
              </a:ext>
            </a:extLst>
          </p:cNvPr>
          <p:cNvSpPr txBox="1"/>
          <p:nvPr>
            <p:custDataLst>
              <p:tags r:id="rId2"/>
            </p:custDataLst>
          </p:nvPr>
        </p:nvSpPr>
        <p:spPr>
          <a:xfrm>
            <a:off x="8044408" y="2706943"/>
            <a:ext cx="1455922" cy="400110"/>
          </a:xfrm>
          <a:prstGeom prst="rect">
            <a:avLst/>
          </a:prstGeom>
          <a:noFill/>
        </p:spPr>
        <p:txBody>
          <a:bodyPr wrap="square" rtlCol="0">
            <a:spAutoFit/>
          </a:bodyPr>
          <a:lstStyle/>
          <a:p>
            <a:r>
              <a:rPr lang="zh-CN" altLang="en-US" sz="2000" dirty="0">
                <a:solidFill>
                  <a:schemeClr val="bg1"/>
                </a:solidFill>
                <a:latin typeface="华文中宋" panose="02010600040101010101" pitchFamily="2" charset="-122"/>
                <a:ea typeface="华文中宋" panose="02010600040101010101" pitchFamily="2" charset="-122"/>
              </a:rPr>
              <a:t>异性</a:t>
            </a:r>
          </a:p>
        </p:txBody>
      </p:sp>
      <p:graphicFrame>
        <p:nvGraphicFramePr>
          <p:cNvPr id="7" name="表格 6">
            <a:extLst>
              <a:ext uri="{FF2B5EF4-FFF2-40B4-BE49-F238E27FC236}">
                <a16:creationId xmlns:a16="http://schemas.microsoft.com/office/drawing/2014/main" id="{5DDE3D9A-083D-689D-F0A1-114C34268205}"/>
              </a:ext>
            </a:extLst>
          </p:cNvPr>
          <p:cNvGraphicFramePr>
            <a:graphicFrameLocks noGrp="1"/>
          </p:cNvGraphicFramePr>
          <p:nvPr>
            <p:custDataLst>
              <p:tags r:id="rId3"/>
            </p:custDataLst>
            <p:extLst>
              <p:ext uri="{D42A27DB-BD31-4B8C-83A1-F6EECF244321}">
                <p14:modId xmlns:p14="http://schemas.microsoft.com/office/powerpoint/2010/main" val="2249100549"/>
              </p:ext>
            </p:extLst>
          </p:nvPr>
        </p:nvGraphicFramePr>
        <p:xfrm>
          <a:off x="334759" y="1548484"/>
          <a:ext cx="11419746" cy="4224877"/>
        </p:xfrm>
        <a:graphic>
          <a:graphicData uri="http://schemas.openxmlformats.org/drawingml/2006/table">
            <a:tbl>
              <a:tblPr firstRow="1" bandRow="1">
                <a:tableStyleId>{5940675A-B579-460E-94D1-54222C63F5DA}</a:tableStyleId>
              </a:tblPr>
              <a:tblGrid>
                <a:gridCol w="1021763">
                  <a:extLst>
                    <a:ext uri="{9D8B030D-6E8A-4147-A177-3AD203B41FA5}">
                      <a16:colId xmlns:a16="http://schemas.microsoft.com/office/drawing/2014/main" val="20000"/>
                    </a:ext>
                  </a:extLst>
                </a:gridCol>
                <a:gridCol w="2529960">
                  <a:extLst>
                    <a:ext uri="{9D8B030D-6E8A-4147-A177-3AD203B41FA5}">
                      <a16:colId xmlns:a16="http://schemas.microsoft.com/office/drawing/2014/main" val="20001"/>
                    </a:ext>
                  </a:extLst>
                </a:gridCol>
                <a:gridCol w="1819361">
                  <a:extLst>
                    <a:ext uri="{9D8B030D-6E8A-4147-A177-3AD203B41FA5}">
                      <a16:colId xmlns:a16="http://schemas.microsoft.com/office/drawing/2014/main" val="20002"/>
                    </a:ext>
                  </a:extLst>
                </a:gridCol>
                <a:gridCol w="736000">
                  <a:extLst>
                    <a:ext uri="{9D8B030D-6E8A-4147-A177-3AD203B41FA5}">
                      <a16:colId xmlns:a16="http://schemas.microsoft.com/office/drawing/2014/main" val="20003"/>
                    </a:ext>
                  </a:extLst>
                </a:gridCol>
                <a:gridCol w="5312662">
                  <a:extLst>
                    <a:ext uri="{9D8B030D-6E8A-4147-A177-3AD203B41FA5}">
                      <a16:colId xmlns:a16="http://schemas.microsoft.com/office/drawing/2014/main" val="20004"/>
                    </a:ext>
                  </a:extLst>
                </a:gridCol>
              </a:tblGrid>
              <a:tr h="435031">
                <a:tc>
                  <a:txBody>
                    <a:bodyPr/>
                    <a:lstStyle/>
                    <a:p>
                      <a:pPr marL="0" algn="ctr" defTabSz="914400" rtl="0" eaLnBrk="1" latinLnBrk="0" hangingPunct="1"/>
                      <a:r>
                        <a:rPr lang="en-US" altLang="zh-CN"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CA</a:t>
                      </a:r>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类型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模型</a:t>
                      </a:r>
                      <a:r>
                        <a:rPr lang="en-US" altLang="zh-CN"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a:t>
                      </a:r>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方法</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作者</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年份</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zh-CN" altLang="en-US" sz="1800" b="1"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特点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901358">
                <a:tc rowSpan="4">
                  <a:txBody>
                    <a:bodyPr/>
                    <a:lstStyle/>
                    <a:p>
                      <a:pPr marL="0" algn="ctr" defTabSz="914400" rtl="0" eaLnBrk="1" latinLnBrk="0" hangingPunct="1"/>
                      <a:r>
                        <a:rPr lang="zh-CN" altLang="en-US" sz="1800" kern="1200" baseline="0" dirty="0">
                          <a:solidFill>
                            <a:schemeClr val="tx1"/>
                          </a:solidFill>
                          <a:latin typeface="Times New Roman" panose="02020603050405020304" pitchFamily="18" charset="0"/>
                          <a:ea typeface="华文中宋" panose="02010600040101010101" pitchFamily="2" charset="-122"/>
                          <a:cs typeface="+mn-cs"/>
                        </a:rPr>
                        <a:t>矢量</a:t>
                      </a:r>
                      <a:r>
                        <a:rPr lang="en-US" altLang="zh-CN" sz="1800" kern="1200" baseline="0" dirty="0">
                          <a:solidFill>
                            <a:schemeClr val="tx1"/>
                          </a:solidFill>
                          <a:latin typeface="Times New Roman" panose="02020603050405020304" pitchFamily="18" charset="0"/>
                          <a:ea typeface="华文中宋" panose="02010600040101010101" pitchFamily="2" charset="-122"/>
                          <a:cs typeface="+mn-cs"/>
                        </a:rPr>
                        <a:t>CA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zh-CN" altLang="en-US" sz="1800" kern="1200" baseline="0" dirty="0">
                          <a:solidFill>
                            <a:schemeClr val="tx1"/>
                          </a:solidFill>
                          <a:latin typeface="Times New Roman" panose="02020603050405020304" pitchFamily="18" charset="0"/>
                          <a:ea typeface="华文中宋" panose="02010600040101010101" pitchFamily="2" charset="-122"/>
                          <a:cs typeface="+mn-cs"/>
                        </a:rPr>
                        <a:t>经典</a:t>
                      </a:r>
                      <a:r>
                        <a:rPr lang="en-US" altLang="zh-CN" sz="1800" kern="1200" baseline="0" dirty="0">
                          <a:solidFill>
                            <a:schemeClr val="tx1"/>
                          </a:solidFill>
                          <a:latin typeface="Times New Roman" panose="02020603050405020304" pitchFamily="18" charset="0"/>
                          <a:ea typeface="华文中宋" panose="02010600040101010101" pitchFamily="2" charset="-122"/>
                          <a:cs typeface="+mn-cs"/>
                        </a:rPr>
                        <a:t>VCA</a:t>
                      </a:r>
                      <a:r>
                        <a:rPr lang="zh-CN" altLang="en-US" sz="1800" kern="1200" baseline="0" dirty="0">
                          <a:solidFill>
                            <a:schemeClr val="tx1"/>
                          </a:solidFill>
                          <a:latin typeface="Times New Roman" panose="02020603050405020304" pitchFamily="18" charset="0"/>
                          <a:ea typeface="华文中宋" panose="02010600040101010101" pitchFamily="2" charset="-122"/>
                          <a:cs typeface="+mn-cs"/>
                        </a:rPr>
                        <a:t>模型</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u="none" strike="noStrike" baseline="0" dirty="0">
                          <a:effectLst/>
                          <a:latin typeface="Times New Roman" panose="02020603050405020304" pitchFamily="18" charset="0"/>
                          <a:ea typeface="华文中宋" panose="02010600040101010101" pitchFamily="2" charset="-122"/>
                        </a:rPr>
                        <a:t>Pinto and Antunes</a:t>
                      </a:r>
                      <a:endParaRPr lang="en-US" altLang="zh-CN" sz="1800" b="0" i="0" u="none" strike="noStrike" baseline="0" dirty="0">
                        <a:solidFill>
                          <a:srgbClr val="000000"/>
                        </a:solidFill>
                        <a:effectLst/>
                        <a:latin typeface="Times New Roman" panose="02020603050405020304" pitchFamily="18" charset="0"/>
                        <a:ea typeface="华文中宋" panose="02010600040101010101" pitchFamily="2" charset="-122"/>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baseline="0" dirty="0">
                          <a:latin typeface="Times New Roman" panose="02020603050405020304" pitchFamily="18" charset="0"/>
                          <a:ea typeface="华文中宋" panose="02010600040101010101" pitchFamily="2" charset="-122"/>
                        </a:rPr>
                        <a:t>以泰森多边形、</a:t>
                      </a:r>
                      <a:r>
                        <a:rPr lang="en-US" altLang="zh-CN" sz="1600" b="0" baseline="0" dirty="0">
                          <a:latin typeface="Times New Roman" panose="02020603050405020304" pitchFamily="18" charset="0"/>
                          <a:ea typeface="华文中宋" panose="02010600040101010101" pitchFamily="2" charset="-122"/>
                        </a:rPr>
                        <a:t>Delaunay</a:t>
                      </a:r>
                      <a:r>
                        <a:rPr lang="zh-CN" altLang="en-US" sz="1600" b="0" baseline="0" dirty="0">
                          <a:latin typeface="Times New Roman" panose="02020603050405020304" pitchFamily="18" charset="0"/>
                          <a:ea typeface="华文中宋" panose="02010600040101010101" pitchFamily="2" charset="-122"/>
                        </a:rPr>
                        <a:t>三角网为基本研究单元，可以</a:t>
                      </a:r>
                      <a:r>
                        <a:rPr lang="zh-CN" altLang="en-US" sz="1600" b="0" baseline="0" dirty="0">
                          <a:solidFill>
                            <a:schemeClr val="tx1"/>
                          </a:solidFill>
                          <a:latin typeface="Times New Roman" panose="02020603050405020304" pitchFamily="18" charset="0"/>
                          <a:ea typeface="华文中宋" panose="02010600040101010101" pitchFamily="2" charset="-122"/>
                        </a:rPr>
                        <a:t>模拟城市动态发展过程。</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0860">
                <a:tc vMerge="1">
                  <a:txBody>
                    <a:bodyPr/>
                    <a:lstStyle/>
                    <a:p>
                      <a:endParaRPr lang="zh-CN"/>
                    </a:p>
                  </a:txBody>
                  <a:tcPr>
                    <a:lnT w="12700" cap="flat" cmpd="sng" algn="ctr">
                      <a:solidFill>
                        <a:schemeClr val="tx1"/>
                      </a:solidFill>
                      <a:prstDash val="solid"/>
                      <a:round/>
                      <a:headEnd type="none" w="med" len="med"/>
                      <a:tailEnd type="none" w="med" len="med"/>
                    </a:lnT>
                  </a:tcPr>
                </a:tc>
                <a:tc>
                  <a:txBody>
                    <a:bodyPr/>
                    <a:lstStyle/>
                    <a:p>
                      <a:pPr algn="ctr">
                        <a:lnSpc>
                          <a:spcPct val="150000"/>
                        </a:lnSpc>
                      </a:pPr>
                      <a:r>
                        <a:rPr lang="zh-CN" altLang="en-US" sz="1800" baseline="0" dirty="0">
                          <a:latin typeface="Times New Roman" panose="02020603050405020304" pitchFamily="18" charset="0"/>
                          <a:ea typeface="华文中宋" panose="02010600040101010101" pitchFamily="2" charset="-122"/>
                        </a:rPr>
                        <a:t>基于动态地块分裂的</a:t>
                      </a:r>
                      <a:r>
                        <a:rPr lang="en-US" altLang="zh-CN" sz="1800" baseline="0" dirty="0">
                          <a:latin typeface="Times New Roman" panose="02020603050405020304" pitchFamily="18" charset="0"/>
                          <a:ea typeface="华文中宋" panose="02010600040101010101" pitchFamily="2" charset="-122"/>
                        </a:rPr>
                        <a:t>VCA</a:t>
                      </a:r>
                      <a:endParaRPr lang="zh-CN" altLang="en-US" sz="1800" u="none" strike="noStrike" kern="1200" baseline="0" dirty="0">
                        <a:solidFill>
                          <a:schemeClr val="dk1"/>
                        </a:solidFill>
                        <a:effectLst/>
                        <a:latin typeface="Times New Roman" panose="02020603050405020304" pitchFamily="18" charset="0"/>
                        <a:ea typeface="华文中宋" panose="02010600040101010101" pitchFamily="2" charset="-122"/>
                        <a:cs typeface="+mn-cs"/>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Yao et al</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2017</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baseline="0" dirty="0">
                          <a:latin typeface="Times New Roman" panose="02020603050405020304" pitchFamily="18" charset="0"/>
                          <a:ea typeface="华文中宋" panose="02010600040101010101" pitchFamily="2" charset="-122"/>
                        </a:rPr>
                        <a:t>提出基于</a:t>
                      </a:r>
                      <a:r>
                        <a:rPr lang="zh-CN" altLang="en-US" sz="1600" b="0" baseline="0" dirty="0">
                          <a:solidFill>
                            <a:srgbClr val="C00000"/>
                          </a:solidFill>
                          <a:latin typeface="Times New Roman" panose="02020603050405020304" pitchFamily="18" charset="0"/>
                          <a:ea typeface="华文中宋" panose="02010600040101010101" pitchFamily="2" charset="-122"/>
                        </a:rPr>
                        <a:t>动态地块分裂</a:t>
                      </a:r>
                      <a:r>
                        <a:rPr lang="zh-CN" altLang="en-US" sz="1600" b="0" baseline="0" dirty="0">
                          <a:latin typeface="Times New Roman" panose="02020603050405020304" pitchFamily="18" charset="0"/>
                          <a:ea typeface="华文中宋" panose="02010600040101010101" pitchFamily="2" charset="-122"/>
                        </a:rPr>
                        <a:t>的矢量元胞自动机模型，准确模拟城市土地利用变化过程。</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70860">
                <a:tc vMerge="1">
                  <a:txBody>
                    <a:bodyPr/>
                    <a:lstStyle/>
                    <a:p>
                      <a:endParaRPr lang="zh-CN" altLang="en-US"/>
                    </a:p>
                  </a:txBody>
                  <a:tcPr/>
                </a:tc>
                <a:tc>
                  <a:txBody>
                    <a:bodyPr/>
                    <a:lstStyle/>
                    <a:p>
                      <a:pPr algn="ctr">
                        <a:lnSpc>
                          <a:spcPct val="150000"/>
                        </a:lnSpc>
                      </a:pPr>
                      <a:r>
                        <a:rPr lang="zh-CN" altLang="en-US" sz="1800" kern="1200" baseline="0" dirty="0">
                          <a:solidFill>
                            <a:schemeClr val="dk1"/>
                          </a:solidFill>
                          <a:latin typeface="Times New Roman" panose="02020603050405020304" pitchFamily="18" charset="0"/>
                          <a:ea typeface="华文中宋" panose="02010600040101010101" pitchFamily="2" charset="-122"/>
                        </a:rPr>
                        <a:t>基于随机森林算法的</a:t>
                      </a:r>
                      <a:r>
                        <a:rPr lang="en-US" altLang="zh-CN" sz="1800" kern="1200" baseline="0" dirty="0">
                          <a:solidFill>
                            <a:schemeClr val="dk1"/>
                          </a:solidFill>
                          <a:latin typeface="Times New Roman" panose="02020603050405020304" pitchFamily="18" charset="0"/>
                          <a:ea typeface="华文中宋" panose="02010600040101010101" pitchFamily="2" charset="-122"/>
                        </a:rPr>
                        <a:t>VCA</a:t>
                      </a:r>
                      <a:endParaRPr lang="zh-CN" altLang="en-US" sz="1800" baseline="0" dirty="0">
                        <a:latin typeface="Times New Roman" panose="02020603050405020304" pitchFamily="18" charset="0"/>
                        <a:ea typeface="华文中宋" panose="02010600040101010101" pitchFamily="2" charset="-122"/>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Zhuang et al</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2022</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kern="1200" baseline="0" dirty="0">
                          <a:solidFill>
                            <a:schemeClr val="dk1"/>
                          </a:solidFill>
                          <a:latin typeface="Times New Roman" panose="02020603050405020304" pitchFamily="18" charset="0"/>
                          <a:ea typeface="华文中宋" panose="02010600040101010101" pitchFamily="2" charset="-122"/>
                          <a:cs typeface="+mn-cs"/>
                        </a:rPr>
                        <a:t>基于</a:t>
                      </a:r>
                      <a:r>
                        <a:rPr lang="zh-CN" altLang="en-US" sz="1600" b="0" kern="1200" baseline="0" dirty="0">
                          <a:solidFill>
                            <a:srgbClr val="C00000"/>
                          </a:solidFill>
                          <a:latin typeface="Times New Roman" panose="02020603050405020304" pitchFamily="18" charset="0"/>
                          <a:ea typeface="华文中宋" panose="02010600040101010101" pitchFamily="2" charset="-122"/>
                          <a:cs typeface="+mn-cs"/>
                        </a:rPr>
                        <a:t>随机森林算法准确挖掘</a:t>
                      </a:r>
                      <a:r>
                        <a:rPr lang="en-US" altLang="zh-CN" sz="1600" b="0" kern="1200" baseline="0" dirty="0">
                          <a:solidFill>
                            <a:srgbClr val="C00000"/>
                          </a:solidFill>
                          <a:latin typeface="Times New Roman" panose="02020603050405020304" pitchFamily="18" charset="0"/>
                          <a:ea typeface="华文中宋" panose="02010600040101010101" pitchFamily="2" charset="-122"/>
                          <a:cs typeface="+mn-cs"/>
                        </a:rPr>
                        <a:t>CA</a:t>
                      </a:r>
                      <a:r>
                        <a:rPr lang="zh-CN" altLang="en-US" sz="1600" b="0" kern="1200" baseline="0" dirty="0">
                          <a:solidFill>
                            <a:srgbClr val="C00000"/>
                          </a:solidFill>
                          <a:latin typeface="Times New Roman" panose="02020603050405020304" pitchFamily="18" charset="0"/>
                          <a:ea typeface="华文中宋" panose="02010600040101010101" pitchFamily="2" charset="-122"/>
                          <a:cs typeface="+mn-cs"/>
                        </a:rPr>
                        <a:t>转换规则</a:t>
                      </a:r>
                      <a:r>
                        <a:rPr lang="zh-CN" altLang="en-US" sz="1600" b="0" kern="1200" baseline="0" dirty="0">
                          <a:solidFill>
                            <a:schemeClr val="dk1"/>
                          </a:solidFill>
                          <a:latin typeface="Times New Roman" panose="02020603050405020304" pitchFamily="18" charset="0"/>
                          <a:ea typeface="华文中宋" panose="02010600040101010101" pitchFamily="2" charset="-122"/>
                          <a:cs typeface="+mn-cs"/>
                        </a:rPr>
                        <a:t>，在地籍数据层面模拟城市土地利用变化，提高了模型模拟的准确性</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0331310"/>
                  </a:ext>
                </a:extLst>
              </a:tr>
              <a:tr h="579120">
                <a:tc vMerge="1">
                  <a:txBody>
                    <a:bodyPr/>
                    <a:lstStyle/>
                    <a:p>
                      <a:endParaRPr lang="zh-CN"/>
                    </a:p>
                  </a:txBody>
                  <a:tcPr>
                    <a:lnT w="12700" cap="flat" cmpd="sng" algn="ctr">
                      <a:solidFill>
                        <a:schemeClr val="tx1"/>
                      </a:solidFill>
                      <a:prstDash val="solid"/>
                      <a:round/>
                      <a:headEnd type="none" w="med" len="med"/>
                      <a:tailEnd type="none" w="med" len="med"/>
                    </a:lnT>
                  </a:tcPr>
                </a:tc>
                <a:tc>
                  <a:txBody>
                    <a:bodyPr/>
                    <a:lstStyle/>
                    <a:p>
                      <a:pPr algn="ctr">
                        <a:lnSpc>
                          <a:spcPct val="150000"/>
                        </a:lnSpc>
                      </a:pPr>
                      <a:r>
                        <a:rPr lang="en-US" altLang="zh-CN" sz="1800" baseline="0" dirty="0">
                          <a:latin typeface="Times New Roman" panose="02020603050405020304" pitchFamily="18" charset="0"/>
                          <a:ea typeface="华文中宋" panose="02010600040101010101" pitchFamily="2" charset="-122"/>
                        </a:rPr>
                        <a:t>HGAT-VCA</a:t>
                      </a:r>
                      <a:endParaRPr lang="zh-CN" altLang="en-US" sz="1800" baseline="0" dirty="0">
                        <a:latin typeface="Times New Roman" panose="02020603050405020304" pitchFamily="18" charset="0"/>
                        <a:ea typeface="华文中宋" panose="02010600040101010101" pitchFamily="2" charset="-122"/>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Guan et al</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2023</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kern="1200" baseline="0" dirty="0">
                          <a:solidFill>
                            <a:schemeClr val="dk1"/>
                          </a:solidFill>
                          <a:latin typeface="Times New Roman" panose="02020603050405020304" pitchFamily="18" charset="0"/>
                          <a:ea typeface="华文中宋" panose="02010600040101010101" pitchFamily="2" charset="-122"/>
                          <a:cs typeface="+mn-cs"/>
                        </a:rPr>
                        <a:t>将</a:t>
                      </a:r>
                      <a:r>
                        <a:rPr lang="en-US" altLang="zh-CN" sz="1600" b="0" kern="1200" baseline="0" dirty="0">
                          <a:solidFill>
                            <a:srgbClr val="C00000"/>
                          </a:solidFill>
                          <a:latin typeface="Times New Roman" panose="02020603050405020304" pitchFamily="18" charset="0"/>
                          <a:ea typeface="华文中宋" panose="02010600040101010101" pitchFamily="2" charset="-122"/>
                          <a:cs typeface="+mn-cs"/>
                        </a:rPr>
                        <a:t>VCA</a:t>
                      </a:r>
                      <a:r>
                        <a:rPr lang="zh-CN" altLang="en-US" sz="1600" b="0" kern="1200" baseline="0" dirty="0">
                          <a:solidFill>
                            <a:srgbClr val="C00000"/>
                          </a:solidFill>
                          <a:latin typeface="Times New Roman" panose="02020603050405020304" pitchFamily="18" charset="0"/>
                          <a:ea typeface="华文中宋" panose="02010600040101010101" pitchFamily="2" charset="-122"/>
                          <a:cs typeface="+mn-cs"/>
                        </a:rPr>
                        <a:t>与图卷积神经网络相结合</a:t>
                      </a:r>
                      <a:r>
                        <a:rPr lang="zh-CN" altLang="en-US" sz="1600" b="0" kern="1200" baseline="0" dirty="0">
                          <a:solidFill>
                            <a:schemeClr val="dk1"/>
                          </a:solidFill>
                          <a:latin typeface="Times New Roman" panose="02020603050405020304" pitchFamily="18" charset="0"/>
                          <a:ea typeface="华文中宋" panose="02010600040101010101" pitchFamily="2" charset="-122"/>
                          <a:cs typeface="+mn-cs"/>
                        </a:rPr>
                        <a:t>，有效地表达了空间相互作用，提高了土地利用模拟的准确性</a:t>
                      </a:r>
                    </a:p>
                  </a:txBody>
                  <a:tcPr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79120">
                <a:tc>
                  <a:txBody>
                    <a:bodyPr/>
                    <a:lstStyle/>
                    <a:p>
                      <a:pPr marL="0" algn="ctr" defTabSz="914400" rtl="0" eaLnBrk="1" latinLnBrk="0" hangingPunct="1"/>
                      <a:endParaRPr lang="en-US" altLang="zh-CN" sz="1800" kern="1200" baseline="0" dirty="0">
                        <a:solidFill>
                          <a:schemeClr val="tx1"/>
                        </a:solidFill>
                        <a:latin typeface="Times New Roman" panose="02020603050405020304" pitchFamily="18" charset="0"/>
                        <a:ea typeface="华文中宋" panose="02010600040101010101"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altLang="zh-CN" sz="1800" baseline="0" dirty="0">
                          <a:latin typeface="Times New Roman" panose="02020603050405020304" pitchFamily="18" charset="0"/>
                          <a:ea typeface="华文中宋" panose="02010600040101010101" pitchFamily="2" charset="-122"/>
                        </a:rPr>
                        <a:t>Temporal-VCA</a:t>
                      </a:r>
                      <a:endParaRPr lang="zh-CN" altLang="en-US" sz="1800" baseline="0" dirty="0">
                        <a:latin typeface="Times New Roman" panose="02020603050405020304" pitchFamily="18" charset="0"/>
                        <a:ea typeface="华文中宋" panose="02010600040101010101" pitchFamily="2" charset="-122"/>
                      </a:endParaRPr>
                    </a:p>
                  </a:txBody>
                  <a:tcPr anchor="ctr">
                    <a:lnL w="12700" cap="flat" cmpd="sng" algn="ctr">
                      <a:no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Yao et al</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altLang="zh-CN"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2024</a:t>
                      </a:r>
                      <a:endParaRPr lang="zh-CN" altLang="en-US" sz="1800" b="0" kern="1200" baseline="0" dirty="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kern="1200" baseline="0" dirty="0">
                          <a:solidFill>
                            <a:schemeClr val="dk1"/>
                          </a:solidFill>
                          <a:latin typeface="Times New Roman" panose="02020603050405020304" pitchFamily="18" charset="0"/>
                          <a:ea typeface="华文中宋" panose="02010600040101010101" pitchFamily="2" charset="-122"/>
                          <a:cs typeface="+mn-cs"/>
                        </a:rPr>
                        <a:t>将</a:t>
                      </a:r>
                      <a:r>
                        <a:rPr lang="zh-CN" altLang="en-US" sz="1600" b="0" kern="1200" baseline="0" dirty="0">
                          <a:solidFill>
                            <a:srgbClr val="C00000"/>
                          </a:solidFill>
                          <a:latin typeface="Times New Roman" panose="02020603050405020304" pitchFamily="18" charset="0"/>
                          <a:ea typeface="华文中宋" panose="02010600040101010101" pitchFamily="2" charset="-122"/>
                          <a:cs typeface="+mn-cs"/>
                        </a:rPr>
                        <a:t>时间序列数据</a:t>
                      </a:r>
                      <a:r>
                        <a:rPr lang="zh-CN" altLang="en-US" sz="1600" b="0" kern="1200" baseline="0" dirty="0">
                          <a:solidFill>
                            <a:schemeClr val="dk1"/>
                          </a:solidFill>
                          <a:latin typeface="Times New Roman" panose="02020603050405020304" pitchFamily="18" charset="0"/>
                          <a:ea typeface="华文中宋" panose="02010600040101010101" pitchFamily="2" charset="-122"/>
                          <a:cs typeface="+mn-cs"/>
                        </a:rPr>
                        <a:t>与不同的</a:t>
                      </a:r>
                      <a:r>
                        <a:rPr lang="zh-CN" altLang="en-US" sz="1600" b="0" kern="1200" baseline="0" dirty="0">
                          <a:solidFill>
                            <a:srgbClr val="C00000"/>
                          </a:solidFill>
                          <a:latin typeface="Times New Roman" panose="02020603050405020304" pitchFamily="18" charset="0"/>
                          <a:ea typeface="华文中宋" panose="02010600040101010101" pitchFamily="2" charset="-122"/>
                          <a:cs typeface="+mn-cs"/>
                        </a:rPr>
                        <a:t>机器学习和深度学习</a:t>
                      </a:r>
                      <a:r>
                        <a:rPr lang="zh-CN" altLang="en-US" sz="1600" b="0" kern="1200" baseline="0" dirty="0">
                          <a:solidFill>
                            <a:schemeClr val="dk1"/>
                          </a:solidFill>
                          <a:latin typeface="Times New Roman" panose="02020603050405020304" pitchFamily="18" charset="0"/>
                          <a:ea typeface="华文中宋" panose="02010600040101010101" pitchFamily="2" charset="-122"/>
                          <a:cs typeface="+mn-cs"/>
                        </a:rPr>
                        <a:t>模型耦合来模拟土地利用变化</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555446"/>
                  </a:ext>
                </a:extLst>
              </a:tr>
            </a:tbl>
          </a:graphicData>
        </a:graphic>
      </p:graphicFrame>
      <p:sp>
        <p:nvSpPr>
          <p:cNvPr id="8" name="文本框 7">
            <a:extLst>
              <a:ext uri="{FF2B5EF4-FFF2-40B4-BE49-F238E27FC236}">
                <a16:creationId xmlns:a16="http://schemas.microsoft.com/office/drawing/2014/main" id="{028F8F03-5998-71FB-C0C4-2AC62206ACFE}"/>
              </a:ext>
            </a:extLst>
          </p:cNvPr>
          <p:cNvSpPr txBox="1"/>
          <p:nvPr>
            <p:custDataLst>
              <p:tags r:id="rId4"/>
            </p:custDataLst>
          </p:nvPr>
        </p:nvSpPr>
        <p:spPr>
          <a:xfrm>
            <a:off x="0" y="928401"/>
            <a:ext cx="8481453" cy="580736"/>
          </a:xfrm>
          <a:prstGeom prst="rect">
            <a:avLst/>
          </a:prstGeom>
          <a:noFill/>
        </p:spPr>
        <p:txBody>
          <a:bodyPr wrap="square">
            <a:spAutoFit/>
          </a:bodyPr>
          <a:lstStyle/>
          <a:p>
            <a:pPr indent="-381000">
              <a:lnSpc>
                <a:spcPct val="150000"/>
              </a:lnSpc>
              <a:buFont typeface="Wingdings" panose="05000000000000000000" pitchFamily="2" charset="2"/>
              <a:buChar char="Ø"/>
            </a:pPr>
            <a:r>
              <a:rPr lang="zh-CN" altLang="en-US" sz="2400" dirty="0">
                <a:latin typeface="Times New Roman" panose="02020603050405020304" pitchFamily="18" charset="0"/>
                <a:ea typeface="华文中宋" panose="02010600040101010101" pitchFamily="2" charset="-122"/>
              </a:rPr>
              <a:t>基于元胞自动机（</a:t>
            </a:r>
            <a:r>
              <a:rPr lang="en-US" altLang="zh-CN" sz="2400" dirty="0">
                <a:latin typeface="Times New Roman" panose="02020603050405020304" pitchFamily="18" charset="0"/>
                <a:ea typeface="华文中宋" panose="02010600040101010101" pitchFamily="2" charset="-122"/>
              </a:rPr>
              <a:t>CA</a:t>
            </a:r>
            <a:r>
              <a:rPr lang="zh-CN" altLang="en-US" sz="2400" dirty="0">
                <a:latin typeface="Times New Roman" panose="02020603050405020304" pitchFamily="18" charset="0"/>
                <a:ea typeface="华文中宋" panose="02010600040101010101" pitchFamily="2" charset="-122"/>
              </a:rPr>
              <a:t>）的土地利用变化模拟方法</a:t>
            </a:r>
          </a:p>
        </p:txBody>
      </p:sp>
      <p:sp>
        <p:nvSpPr>
          <p:cNvPr id="11" name="文本框 10">
            <a:extLst>
              <a:ext uri="{FF2B5EF4-FFF2-40B4-BE49-F238E27FC236}">
                <a16:creationId xmlns:a16="http://schemas.microsoft.com/office/drawing/2014/main" id="{2ACC61A6-8CB7-3641-4211-9682E3E3FE5D}"/>
              </a:ext>
            </a:extLst>
          </p:cNvPr>
          <p:cNvSpPr txBox="1"/>
          <p:nvPr/>
        </p:nvSpPr>
        <p:spPr>
          <a:xfrm>
            <a:off x="1244032" y="6114952"/>
            <a:ext cx="9703935" cy="369332"/>
          </a:xfrm>
          <a:prstGeom prst="rect">
            <a:avLst/>
          </a:prstGeom>
          <a:solidFill>
            <a:schemeClr val="accent6">
              <a:lumMod val="20000"/>
              <a:lumOff val="80000"/>
            </a:schemeClr>
          </a:solidFill>
        </p:spPr>
        <p:txBody>
          <a:bodyPr wrap="square">
            <a:spAutoFit/>
          </a:bodyPr>
          <a:lstStyle/>
          <a:p>
            <a:pPr algn="ctr"/>
            <a:r>
              <a:rPr lang="zh-CN" altLang="en-US" dirty="0">
                <a:latin typeface="Times New Roman" panose="02020603050405020304" pitchFamily="18" charset="0"/>
                <a:ea typeface="华文中宋" panose="02010600040101010101" pitchFamily="2" charset="-122"/>
              </a:rPr>
              <a:t>矢量CA模型使用</a:t>
            </a:r>
            <a:r>
              <a:rPr lang="zh-CN" altLang="en-US" dirty="0">
                <a:solidFill>
                  <a:srgbClr val="C00000"/>
                </a:solidFill>
                <a:latin typeface="华文中宋" panose="02010600040101010101" pitchFamily="2" charset="-122"/>
                <a:ea typeface="华文中宋" panose="02010600040101010101" pitchFamily="2" charset="-122"/>
              </a:rPr>
              <a:t>不同形状和大小的空间单元</a:t>
            </a:r>
            <a:r>
              <a:rPr lang="zh-CN" altLang="en-US" dirty="0">
                <a:latin typeface="Times New Roman" panose="02020603050405020304" pitchFamily="18" charset="0"/>
                <a:ea typeface="华文中宋" panose="02010600040101010101" pitchFamily="2" charset="-122"/>
              </a:rPr>
              <a:t>，可以更准确地表示</a:t>
            </a:r>
            <a:r>
              <a:rPr lang="zh-CN" altLang="en-US" dirty="0">
                <a:solidFill>
                  <a:srgbClr val="C00000"/>
                </a:solidFill>
                <a:latin typeface="华文中宋" panose="02010600040101010101" pitchFamily="2" charset="-122"/>
                <a:ea typeface="华文中宋" panose="02010600040101010101" pitchFamily="2" charset="-122"/>
              </a:rPr>
              <a:t>不同区域的空间异质性</a:t>
            </a:r>
            <a:r>
              <a:rPr lang="zh-CN" altLang="en-US" dirty="0">
                <a:latin typeface="Times New Roman" panose="02020603050405020304" pitchFamily="18" charset="0"/>
                <a:ea typeface="华文中宋" panose="02010600040101010101" pitchFamily="2" charset="-122"/>
              </a:rPr>
              <a:t>。</a:t>
            </a:r>
            <a:endParaRPr lang="zh-CN" altLang="en-US" i="1" dirty="0">
              <a:solidFill>
                <a:sysClr val="windowText" lastClr="000000">
                  <a:lumMod val="50000"/>
                  <a:lumOff val="50000"/>
                </a:sysClr>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0" name="标题 1">
            <a:extLst>
              <a:ext uri="{FF2B5EF4-FFF2-40B4-BE49-F238E27FC236}">
                <a16:creationId xmlns:a16="http://schemas.microsoft.com/office/drawing/2014/main" id="{409BE4E8-C375-ED3B-96D5-D7FCCF88C817}"/>
              </a:ext>
            </a:extLst>
          </p:cNvPr>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a:solidFill>
                  <a:prstClr val="black">
                    <a:lumMod val="75000"/>
                    <a:lumOff val="25000"/>
                  </a:prstClr>
                </a:solidFill>
              </a:rPr>
              <a:t>研究现状</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endParaRPr>
          </a:p>
        </p:txBody>
      </p:sp>
      <p:sp>
        <p:nvSpPr>
          <p:cNvPr id="12" name="等腰三角形 3">
            <a:extLst>
              <a:ext uri="{FF2B5EF4-FFF2-40B4-BE49-F238E27FC236}">
                <a16:creationId xmlns:a16="http://schemas.microsoft.com/office/drawing/2014/main" id="{79A5A6A8-DCD9-9C12-D6E8-BBC1144A6C9F}"/>
              </a:ext>
            </a:extLst>
          </p:cNvPr>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占位符 2">
            <a:extLst>
              <a:ext uri="{FF2B5EF4-FFF2-40B4-BE49-F238E27FC236}">
                <a16:creationId xmlns:a16="http://schemas.microsoft.com/office/drawing/2014/main" id="{38914930-4B81-8787-67B6-4484381D4141}"/>
              </a:ext>
            </a:extLst>
          </p:cNvPr>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14" name="图片 5">
            <a:extLst>
              <a:ext uri="{FF2B5EF4-FFF2-40B4-BE49-F238E27FC236}">
                <a16:creationId xmlns:a16="http://schemas.microsoft.com/office/drawing/2014/main" id="{BAF25270-62D3-FE62-9337-CB2E19E574EB}"/>
              </a:ext>
            </a:extLst>
          </p:cNvPr>
          <p:cNvPicPr>
            <a:picLocks noChangeAspect="1"/>
          </p:cNvPicPr>
          <p:nvPr/>
        </p:nvPicPr>
        <p:blipFill>
          <a:blip r:embed="rId7" cstate="print"/>
          <a:stretch>
            <a:fillRect/>
          </a:stretch>
        </p:blipFill>
        <p:spPr>
          <a:xfrm>
            <a:off x="10635170" y="103917"/>
            <a:ext cx="1219202" cy="786386"/>
          </a:xfrm>
          <a:prstGeom prst="rect">
            <a:avLst/>
          </a:prstGeom>
        </p:spPr>
      </p:pic>
      <p:cxnSp>
        <p:nvCxnSpPr>
          <p:cNvPr id="15" name="直接连接符 8">
            <a:extLst>
              <a:ext uri="{FF2B5EF4-FFF2-40B4-BE49-F238E27FC236}">
                <a16:creationId xmlns:a16="http://schemas.microsoft.com/office/drawing/2014/main" id="{CF410ECA-079A-12E4-4BCF-3668D18CBEB0}"/>
              </a:ext>
            </a:extLst>
          </p:cNvPr>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4135133"/>
      </p:ext>
    </p:extLst>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4FDD0-A2C8-C142-0ADF-ED6B79EDC710}"/>
            </a:ext>
          </a:extLst>
        </p:cNvPr>
        <p:cNvGrpSpPr/>
        <p:nvPr/>
      </p:nvGrpSpPr>
      <p:grpSpPr>
        <a:xfrm>
          <a:off x="0" y="0"/>
          <a:ext cx="0" cy="0"/>
          <a:chOff x="0" y="0"/>
          <a:chExt cx="0" cy="0"/>
        </a:xfrm>
      </p:grpSpPr>
      <p:sp>
        <p:nvSpPr>
          <p:cNvPr id="1048670" name="文本框 1">
            <a:extLst>
              <a:ext uri="{FF2B5EF4-FFF2-40B4-BE49-F238E27FC236}">
                <a16:creationId xmlns:a16="http://schemas.microsoft.com/office/drawing/2014/main" id="{C8C60F7E-A459-65FC-C05A-6D69A40F60F2}"/>
              </a:ext>
            </a:extLst>
          </p:cNvPr>
          <p:cNvSpPr txBox="1"/>
          <p:nvPr/>
        </p:nvSpPr>
        <p:spPr>
          <a:xfrm>
            <a:off x="2984070" y="3479539"/>
            <a:ext cx="61695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cs typeface="+mn-cs"/>
              </a:rPr>
              <a:t>研究方法</a:t>
            </a:r>
          </a:p>
        </p:txBody>
      </p:sp>
      <p:grpSp>
        <p:nvGrpSpPr>
          <p:cNvPr id="77" name="组合 2">
            <a:extLst>
              <a:ext uri="{FF2B5EF4-FFF2-40B4-BE49-F238E27FC236}">
                <a16:creationId xmlns:a16="http://schemas.microsoft.com/office/drawing/2014/main" id="{1DFEA53A-25B7-D1D7-2364-A0E7E4B5D06D}"/>
              </a:ext>
            </a:extLst>
          </p:cNvPr>
          <p:cNvGrpSpPr/>
          <p:nvPr/>
        </p:nvGrpSpPr>
        <p:grpSpPr>
          <a:xfrm>
            <a:off x="5492856" y="2155226"/>
            <a:ext cx="1230343" cy="1048848"/>
            <a:chOff x="5555916" y="2155226"/>
            <a:chExt cx="1230343" cy="1048848"/>
          </a:xfrm>
        </p:grpSpPr>
        <p:sp>
          <p:nvSpPr>
            <p:cNvPr id="1048671" name="文本框 3">
              <a:extLst>
                <a:ext uri="{FF2B5EF4-FFF2-40B4-BE49-F238E27FC236}">
                  <a16:creationId xmlns:a16="http://schemas.microsoft.com/office/drawing/2014/main" id="{19E85341-3790-A6EA-8E84-14EE5ED2A5CE}"/>
                </a:ext>
              </a:extLst>
            </p:cNvPr>
            <p:cNvSpPr txBox="1"/>
            <p:nvPr/>
          </p:nvSpPr>
          <p:spPr>
            <a:xfrm>
              <a:off x="5703693" y="2155226"/>
              <a:ext cx="1082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02</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cxnSp>
          <p:nvCxnSpPr>
            <p:cNvPr id="3145741" name="直接连接符 4">
              <a:extLst>
                <a:ext uri="{FF2B5EF4-FFF2-40B4-BE49-F238E27FC236}">
                  <a16:creationId xmlns:a16="http://schemas.microsoft.com/office/drawing/2014/main" id="{7C12DB2B-7C9C-3CB1-C0A2-2E6B9B91E2F6}"/>
                </a:ext>
              </a:extLst>
            </p:cNvPr>
            <p:cNvCxnSpPr/>
            <p:nvPr/>
          </p:nvCxnSpPr>
          <p:spPr>
            <a:xfrm>
              <a:off x="5555916" y="3204074"/>
              <a:ext cx="1152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8" name="组合 5">
            <a:extLst>
              <a:ext uri="{FF2B5EF4-FFF2-40B4-BE49-F238E27FC236}">
                <a16:creationId xmlns:a16="http://schemas.microsoft.com/office/drawing/2014/main" id="{E5F3DEBB-7D41-0763-6BFD-608444B82126}"/>
              </a:ext>
            </a:extLst>
          </p:cNvPr>
          <p:cNvGrpSpPr/>
          <p:nvPr/>
        </p:nvGrpSpPr>
        <p:grpSpPr>
          <a:xfrm>
            <a:off x="-6025" y="0"/>
            <a:ext cx="12251545" cy="1435261"/>
            <a:chOff x="-6025" y="0"/>
            <a:chExt cx="12251545" cy="1954833"/>
          </a:xfrm>
        </p:grpSpPr>
        <p:sp>
          <p:nvSpPr>
            <p:cNvPr id="1048672" name="Shape 28">
              <a:extLst>
                <a:ext uri="{FF2B5EF4-FFF2-40B4-BE49-F238E27FC236}">
                  <a16:creationId xmlns:a16="http://schemas.microsoft.com/office/drawing/2014/main" id="{87F3978A-B37E-74B0-A0E3-34A8FDB63DEF}"/>
                </a:ext>
              </a:extLst>
            </p:cNvPr>
            <p:cNvSpPr/>
            <p:nvPr userDrawn="1"/>
          </p:nvSpPr>
          <p:spPr>
            <a:xfrm>
              <a:off x="2042" y="0"/>
              <a:ext cx="11452016" cy="1770587"/>
            </a:xfrm>
            <a:custGeom>
              <a:avLst/>
              <a:gdLst/>
              <a:ahLst/>
              <a:cxnLst/>
              <a:rect l="0" t="0" r="0" b="0"/>
              <a:pathLst>
                <a:path w="342116" h="53320" extrusionOk="0">
                  <a:moveTo>
                    <a:pt x="0" y="0"/>
                  </a:moveTo>
                  <a:lnTo>
                    <a:pt x="0" y="53320"/>
                  </a:lnTo>
                  <a:lnTo>
                    <a:pt x="342116" y="0"/>
                  </a:lnTo>
                  <a:close/>
                </a:path>
              </a:pathLst>
            </a:custGeom>
            <a:solidFill>
              <a:srgbClr val="203864"/>
            </a:solidFill>
            <a:ln>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3" name="Shape 29">
              <a:extLst>
                <a:ext uri="{FF2B5EF4-FFF2-40B4-BE49-F238E27FC236}">
                  <a16:creationId xmlns:a16="http://schemas.microsoft.com/office/drawing/2014/main" id="{A9F048D3-C51D-9C92-D17A-E7212A2074D5}"/>
                </a:ext>
              </a:extLst>
            </p:cNvPr>
            <p:cNvSpPr/>
            <p:nvPr userDrawn="1"/>
          </p:nvSpPr>
          <p:spPr>
            <a:xfrm>
              <a:off x="3434407" y="0"/>
              <a:ext cx="8811113" cy="1690459"/>
            </a:xfrm>
            <a:custGeom>
              <a:avLst/>
              <a:gdLst/>
              <a:ahLst/>
              <a:cxnLst/>
              <a:rect l="0" t="0" r="0" b="0"/>
              <a:pathLst>
                <a:path w="263222" h="50907" extrusionOk="0">
                  <a:moveTo>
                    <a:pt x="0" y="0"/>
                  </a:moveTo>
                  <a:lnTo>
                    <a:pt x="217381" y="50907"/>
                  </a:lnTo>
                  <a:lnTo>
                    <a:pt x="263222" y="10133"/>
                  </a:lnTo>
                  <a:lnTo>
                    <a:pt x="263222" y="0"/>
                  </a:lnTo>
                  <a:close/>
                </a:path>
              </a:pathLst>
            </a:custGeom>
            <a:solidFill>
              <a:schemeClr val="tx1">
                <a:lumMod val="75000"/>
                <a:lumOff val="25000"/>
                <a:alpha val="8346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4" name="Shape 30">
              <a:extLst>
                <a:ext uri="{FF2B5EF4-FFF2-40B4-BE49-F238E27FC236}">
                  <a16:creationId xmlns:a16="http://schemas.microsoft.com/office/drawing/2014/main" id="{3399E662-A5F8-F35D-86ED-3C75E829D81D}"/>
                </a:ext>
              </a:extLst>
            </p:cNvPr>
            <p:cNvSpPr/>
            <p:nvPr userDrawn="1"/>
          </p:nvSpPr>
          <p:spPr>
            <a:xfrm>
              <a:off x="-6025" y="3"/>
              <a:ext cx="9772154" cy="1954830"/>
            </a:xfrm>
            <a:custGeom>
              <a:avLst/>
              <a:gdLst/>
              <a:ahLst/>
              <a:cxnLst/>
              <a:rect l="0" t="0" r="0" b="0"/>
              <a:pathLst>
                <a:path w="291932" h="58628" extrusionOk="0">
                  <a:moveTo>
                    <a:pt x="0" y="18578"/>
                  </a:moveTo>
                  <a:lnTo>
                    <a:pt x="241" y="34019"/>
                  </a:lnTo>
                  <a:lnTo>
                    <a:pt x="221482" y="58628"/>
                  </a:lnTo>
                  <a:lnTo>
                    <a:pt x="291932" y="0"/>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1048675" name="Shape 31">
            <a:extLst>
              <a:ext uri="{FF2B5EF4-FFF2-40B4-BE49-F238E27FC236}">
                <a16:creationId xmlns:a16="http://schemas.microsoft.com/office/drawing/2014/main" id="{13C44F3E-263A-6195-FDC6-FD753D861027}"/>
              </a:ext>
            </a:extLst>
          </p:cNvPr>
          <p:cNvSpPr/>
          <p:nvPr/>
        </p:nvSpPr>
        <p:spPr>
          <a:xfrm>
            <a:off x="4754027" y="6231704"/>
            <a:ext cx="6816259" cy="632922"/>
          </a:xfrm>
          <a:custGeom>
            <a:avLst/>
            <a:gdLst/>
            <a:ahLst/>
            <a:cxnLst/>
            <a:rect l="0" t="0" r="0" b="0"/>
            <a:pathLst>
              <a:path w="203628" h="19060" extrusionOk="0">
                <a:moveTo>
                  <a:pt x="0" y="19060"/>
                </a:moveTo>
                <a:lnTo>
                  <a:pt x="203628" y="19060"/>
                </a:lnTo>
                <a:lnTo>
                  <a:pt x="157305" y="0"/>
                </a:lnTo>
                <a:close/>
              </a:path>
            </a:pathLst>
          </a:custGeom>
          <a:solidFill>
            <a:schemeClr val="tx1">
              <a:lumMod val="75000"/>
              <a:lumOff val="2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6" name="Shape 32">
            <a:extLst>
              <a:ext uri="{FF2B5EF4-FFF2-40B4-BE49-F238E27FC236}">
                <a16:creationId xmlns:a16="http://schemas.microsoft.com/office/drawing/2014/main" id="{9E521AEE-880C-4CF2-7621-68B958828D87}"/>
              </a:ext>
            </a:extLst>
          </p:cNvPr>
          <p:cNvSpPr/>
          <p:nvPr/>
        </p:nvSpPr>
        <p:spPr>
          <a:xfrm>
            <a:off x="7336753" y="6233083"/>
            <a:ext cx="4869942" cy="624919"/>
          </a:xfrm>
          <a:custGeom>
            <a:avLst/>
            <a:gdLst/>
            <a:ahLst/>
            <a:cxnLst/>
            <a:rect l="0" t="0" r="0" b="0"/>
            <a:pathLst>
              <a:path w="145484" h="18819" extrusionOk="0">
                <a:moveTo>
                  <a:pt x="145484" y="0"/>
                </a:moveTo>
                <a:lnTo>
                  <a:pt x="145484" y="18819"/>
                </a:lnTo>
                <a:lnTo>
                  <a:pt x="0" y="18819"/>
                </a:lnTo>
                <a:close/>
              </a:path>
            </a:pathLst>
          </a:custGeom>
          <a:solidFill>
            <a:srgbClr val="203864">
              <a:alpha val="8346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48677" name="Shape 33">
            <a:extLst>
              <a:ext uri="{FF2B5EF4-FFF2-40B4-BE49-F238E27FC236}">
                <a16:creationId xmlns:a16="http://schemas.microsoft.com/office/drawing/2014/main" id="{D7BFA4AF-EB73-D28E-B0DB-B2D83B0D4DC0}"/>
              </a:ext>
            </a:extLst>
          </p:cNvPr>
          <p:cNvSpPr/>
          <p:nvPr/>
        </p:nvSpPr>
        <p:spPr>
          <a:xfrm>
            <a:off x="10009959" y="5343805"/>
            <a:ext cx="2188669" cy="1514197"/>
          </a:xfrm>
          <a:custGeom>
            <a:avLst/>
            <a:gdLst/>
            <a:ahLst/>
            <a:cxnLst/>
            <a:rect l="0" t="0" r="0" b="0"/>
            <a:pathLst>
              <a:path w="65384" h="45599" extrusionOk="0">
                <a:moveTo>
                  <a:pt x="65384" y="27022"/>
                </a:moveTo>
                <a:lnTo>
                  <a:pt x="65384" y="0"/>
                </a:lnTo>
                <a:lnTo>
                  <a:pt x="0" y="45599"/>
                </a:lnTo>
                <a:close/>
              </a:path>
            </a:pathLst>
          </a:custGeom>
          <a:solidFill>
            <a:schemeClr val="accent5">
              <a:lumMod val="60000"/>
              <a:lumOff val="40000"/>
              <a:alpha val="8115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097165" name="图片 12">
            <a:extLst>
              <a:ext uri="{FF2B5EF4-FFF2-40B4-BE49-F238E27FC236}">
                <a16:creationId xmlns:a16="http://schemas.microsoft.com/office/drawing/2014/main" id="{CF2E4F5F-194C-D6A7-0665-DBD9C349F829}"/>
              </a:ext>
            </a:extLst>
          </p:cNvPr>
          <p:cNvPicPr>
            <a:picLocks noChangeAspect="1"/>
          </p:cNvPicPr>
          <p:nvPr/>
        </p:nvPicPr>
        <p:blipFill>
          <a:blip r:embed="rId3" cstate="print"/>
          <a:stretch>
            <a:fillRect/>
          </a:stretch>
        </p:blipFill>
        <p:spPr>
          <a:xfrm>
            <a:off x="10234856" y="0"/>
            <a:ext cx="1219202" cy="798578"/>
          </a:xfrm>
          <a:prstGeom prst="rect">
            <a:avLst/>
          </a:prstGeom>
        </p:spPr>
      </p:pic>
      <p:sp>
        <p:nvSpPr>
          <p:cNvPr id="2" name="灯片编号占位符 1">
            <a:extLst>
              <a:ext uri="{FF2B5EF4-FFF2-40B4-BE49-F238E27FC236}">
                <a16:creationId xmlns:a16="http://schemas.microsoft.com/office/drawing/2014/main" id="{62E2BD7C-3D21-1F97-B772-3745F52AB3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CD1D3C3-D491-48B9-A225-6D70B31177C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8</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002265051"/>
      </p:ext>
    </p:extLst>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标题 1"/>
          <p:cNvSpPr txBox="1"/>
          <p:nvPr/>
        </p:nvSpPr>
        <p:spPr>
          <a:xfrm>
            <a:off x="2196000" y="141552"/>
            <a:ext cx="5274992" cy="645529"/>
          </a:xfrm>
          <a:prstGeom prst="rect">
            <a:avLst/>
          </a:prstGeom>
        </p:spPr>
        <p:txBody>
          <a:bodyPr/>
          <a:lstStyle>
            <a:lvl1pPr algn="ctr" defTabSz="914400" rtl="0" eaLnBrk="1" latinLnBrk="0" hangingPunct="1">
              <a:lnSpc>
                <a:spcPct val="90000"/>
              </a:lnSpc>
              <a:spcBef>
                <a:spcPct val="0"/>
              </a:spcBef>
              <a:buNone/>
              <a:defRPr sz="44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4000" dirty="0">
                <a:solidFill>
                  <a:prstClr val="black">
                    <a:lumMod val="75000"/>
                    <a:lumOff val="25000"/>
                  </a:prstClr>
                </a:solidFill>
              </a:rPr>
              <a:t>研究方法</a:t>
            </a:r>
            <a:endParaRPr kumimoji="0" lang="zh-CN" altLang="en-US" sz="4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j-cs"/>
            </a:endParaRPr>
          </a:p>
        </p:txBody>
      </p:sp>
      <p:sp>
        <p:nvSpPr>
          <p:cNvPr id="1048679" name="等腰三角形 3"/>
          <p:cNvSpPr/>
          <p:nvPr/>
        </p:nvSpPr>
        <p:spPr bwMode="auto">
          <a:xfrm flipV="1">
            <a:off x="459276" y="0"/>
            <a:ext cx="1691355" cy="942392"/>
          </a:xfrm>
          <a:prstGeom prst="triangle">
            <a:avLst>
              <a:gd name="adj" fmla="val 49494"/>
            </a:avLst>
          </a:prstGeom>
          <a:solidFill>
            <a:srgbClr val="20386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8680" name="文本占位符 2"/>
          <p:cNvSpPr txBox="1"/>
          <p:nvPr/>
        </p:nvSpPr>
        <p:spPr>
          <a:xfrm>
            <a:off x="914400" y="0"/>
            <a:ext cx="832757" cy="563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097166" name="图片 5"/>
          <p:cNvPicPr>
            <a:picLocks noChangeAspect="1"/>
          </p:cNvPicPr>
          <p:nvPr/>
        </p:nvPicPr>
        <p:blipFill>
          <a:blip r:embed="rId3" cstate="print"/>
          <a:stretch>
            <a:fillRect/>
          </a:stretch>
        </p:blipFill>
        <p:spPr>
          <a:xfrm>
            <a:off x="10635170" y="103917"/>
            <a:ext cx="1219202" cy="786386"/>
          </a:xfrm>
          <a:prstGeom prst="rect">
            <a:avLst/>
          </a:prstGeom>
        </p:spPr>
      </p:pic>
      <p:cxnSp>
        <p:nvCxnSpPr>
          <p:cNvPr id="3145742" name="直接连接符 8"/>
          <p:cNvCxnSpPr/>
          <p:nvPr/>
        </p:nvCxnSpPr>
        <p:spPr>
          <a:xfrm>
            <a:off x="2196000" y="936000"/>
            <a:ext cx="8280000" cy="0"/>
          </a:xfrm>
          <a:prstGeom prst="line">
            <a:avLst/>
          </a:prstGeom>
          <a:ln w="41275"/>
        </p:spPr>
        <p:style>
          <a:lnRef idx="1">
            <a:schemeClr val="dk1"/>
          </a:lnRef>
          <a:fillRef idx="0">
            <a:schemeClr val="dk1"/>
          </a:fillRef>
          <a:effectRef idx="0">
            <a:schemeClr val="dk1"/>
          </a:effectRef>
          <a:fontRef idx="minor">
            <a:schemeClr val="tx1"/>
          </a:fontRef>
        </p:style>
      </p:cxnSp>
      <p:sp>
        <p:nvSpPr>
          <p:cNvPr id="2" name="灯片编号占位符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FC6C6D9-0EAC-4A43-A0E6-1F06783EE0A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9</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Rectangle 5"/>
          <p:cNvSpPr/>
          <p:nvPr/>
        </p:nvSpPr>
        <p:spPr>
          <a:xfrm>
            <a:off x="253417" y="1214616"/>
            <a:ext cx="5297618" cy="4001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2000" i="0" u="none" strike="noStrike" kern="0" cap="none" spc="0" normalizeH="0" baseline="0" noProof="0" dirty="0">
                <a:ln>
                  <a:noFill/>
                </a:ln>
                <a:solidFill>
                  <a:srgbClr val="44546A"/>
                </a:solidFill>
                <a:effectLst/>
                <a:uLnTx/>
                <a:uFillTx/>
                <a:latin typeface="华文中宋" panose="02010600040101010101" pitchFamily="2" charset="-122"/>
                <a:ea typeface="华文中宋" panose="02010600040101010101" pitchFamily="2" charset="-122"/>
              </a:rPr>
              <a:t>地理元胞自动机模型模拟土地覆盖变化</a:t>
            </a:r>
            <a:endParaRPr kumimoji="0" lang="en-US" altLang="zh-CN" sz="2000" i="0" u="none" strike="noStrike" kern="0" cap="none" spc="0" normalizeH="0" baseline="0" noProof="0" dirty="0">
              <a:ln>
                <a:noFill/>
              </a:ln>
              <a:solidFill>
                <a:srgbClr val="44546A"/>
              </a:solidFill>
              <a:effectLst/>
              <a:uLnTx/>
              <a:uFillTx/>
              <a:latin typeface="华文中宋" panose="02010600040101010101" pitchFamily="2" charset="-122"/>
              <a:ea typeface="华文中宋" panose="02010600040101010101" pitchFamily="2" charset="-122"/>
            </a:endParaRPr>
          </a:p>
        </p:txBody>
      </p:sp>
      <p:grpSp>
        <p:nvGrpSpPr>
          <p:cNvPr id="6" name="组合 5"/>
          <p:cNvGrpSpPr/>
          <p:nvPr/>
        </p:nvGrpSpPr>
        <p:grpSpPr>
          <a:xfrm>
            <a:off x="5305702" y="3131949"/>
            <a:ext cx="1721702" cy="1739959"/>
            <a:chOff x="10132670" y="4758119"/>
            <a:chExt cx="1721702" cy="1739959"/>
          </a:xfrm>
        </p:grpSpPr>
        <p:sp>
          <p:nvSpPr>
            <p:cNvPr id="19" name="椭圆 18"/>
            <p:cNvSpPr/>
            <p:nvPr/>
          </p:nvSpPr>
          <p:spPr>
            <a:xfrm>
              <a:off x="10222295" y="5071534"/>
              <a:ext cx="1500961" cy="1328536"/>
            </a:xfrm>
            <a:prstGeom prst="ellipse">
              <a:avLst/>
            </a:prstGeom>
            <a:noFill/>
            <a:ln w="28575" cap="flat" cmpd="sng" algn="ctr">
              <a:solidFill>
                <a:srgbClr val="44546A"/>
              </a:solidFill>
              <a:prstDash val="solid"/>
              <a:miter lim="800000"/>
            </a:ln>
            <a:effectLst/>
            <a:scene3d>
              <a:camera prst="isometricOffAxis1Right"/>
              <a:lightRig rig="threePt" dir="t"/>
            </a:scene3d>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20" name="组合 19"/>
            <p:cNvGrpSpPr/>
            <p:nvPr/>
          </p:nvGrpSpPr>
          <p:grpSpPr>
            <a:xfrm>
              <a:off x="10132670" y="4758119"/>
              <a:ext cx="1721702" cy="1739959"/>
              <a:chOff x="992314" y="2592760"/>
              <a:chExt cx="2917727" cy="3338385"/>
            </a:xfrm>
          </p:grpSpPr>
          <p:pic>
            <p:nvPicPr>
              <p:cNvPr id="21" name="对象 44"/>
              <p:cNvPicPr/>
              <p:nvPr/>
            </p:nvPicPr>
            <p:blipFill>
              <a:blip r:embed="rId4"/>
              <a:stretch>
                <a:fillRect/>
              </a:stretch>
            </p:blipFill>
            <p:spPr>
              <a:xfrm>
                <a:off x="992314" y="2592760"/>
                <a:ext cx="1344614" cy="1042986"/>
              </a:xfrm>
              <a:prstGeom prst="rect">
                <a:avLst/>
              </a:prstGeom>
            </p:spPr>
          </p:pic>
          <p:pic>
            <p:nvPicPr>
              <p:cNvPr id="22" name="图片 21"/>
              <p:cNvPicPr>
                <a:picLocks noChangeAspect="1"/>
              </p:cNvPicPr>
              <p:nvPr/>
            </p:nvPicPr>
            <p:blipFill>
              <a:blip r:embed="rId5"/>
              <a:stretch>
                <a:fillRect/>
              </a:stretch>
            </p:blipFill>
            <p:spPr>
              <a:xfrm>
                <a:off x="2477598" y="2651880"/>
                <a:ext cx="1192701" cy="1042987"/>
              </a:xfrm>
              <a:prstGeom prst="rect">
                <a:avLst/>
              </a:prstGeom>
            </p:spPr>
          </p:pic>
          <p:pic>
            <p:nvPicPr>
              <p:cNvPr id="23" name="图片 22"/>
              <p:cNvPicPr>
                <a:picLocks noChangeAspect="1"/>
              </p:cNvPicPr>
              <p:nvPr/>
            </p:nvPicPr>
            <p:blipFill>
              <a:blip r:embed="rId6"/>
              <a:stretch>
                <a:fillRect/>
              </a:stretch>
            </p:blipFill>
            <p:spPr>
              <a:xfrm>
                <a:off x="1006902" y="4870423"/>
                <a:ext cx="1182507" cy="1042987"/>
              </a:xfrm>
              <a:prstGeom prst="rect">
                <a:avLst/>
              </a:prstGeom>
            </p:spPr>
          </p:pic>
          <p:pic>
            <p:nvPicPr>
              <p:cNvPr id="24" name="图片 23"/>
              <p:cNvPicPr>
                <a:picLocks noChangeAspect="1"/>
              </p:cNvPicPr>
              <p:nvPr/>
            </p:nvPicPr>
            <p:blipFill>
              <a:blip r:embed="rId7"/>
              <a:stretch>
                <a:fillRect/>
              </a:stretch>
            </p:blipFill>
            <p:spPr>
              <a:xfrm>
                <a:off x="2477676" y="4888158"/>
                <a:ext cx="1432365" cy="1042987"/>
              </a:xfrm>
              <a:prstGeom prst="rect">
                <a:avLst/>
              </a:prstGeom>
            </p:spPr>
          </p:pic>
          <p:sp>
            <p:nvSpPr>
              <p:cNvPr id="25" name="圆角矩形 27"/>
              <p:cNvSpPr/>
              <p:nvPr/>
            </p:nvSpPr>
            <p:spPr>
              <a:xfrm>
                <a:off x="1522469" y="3886778"/>
                <a:ext cx="1797531" cy="658226"/>
              </a:xfrm>
              <a:prstGeom prst="roundRect">
                <a:avLst/>
              </a:prstGeom>
              <a:solidFill>
                <a:srgbClr val="F4AD7C"/>
              </a:solidFill>
              <a:ln w="19050" cap="flat" cmpd="sng" algn="ctr">
                <a:solidFill>
                  <a:sysClr val="window" lastClr="FFFFFF"/>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ysClr val="windowText" lastClr="000000"/>
                    </a:solidFill>
                    <a:effectLst/>
                    <a:uLnTx/>
                    <a:uFillTx/>
                    <a:latin typeface="Adobe Gothic Std B" panose="020B0800000000000000" pitchFamily="34" charset="-128"/>
                    <a:ea typeface="Adobe Gothic Std B" panose="020B0800000000000000" pitchFamily="34" charset="-128"/>
                    <a:cs typeface="Times New Roman" panose="02020603050405020304" pitchFamily="18" charset="0"/>
                  </a:rPr>
                  <a:t>Development Probability</a:t>
                </a:r>
                <a:endParaRPr kumimoji="0" lang="zh-CN" altLang="en-US" sz="1000" b="1" i="0" u="none" strike="noStrike" kern="1200" cap="none" spc="0" normalizeH="0" baseline="0" noProof="0" dirty="0">
                  <a:ln>
                    <a:noFill/>
                  </a:ln>
                  <a:solidFill>
                    <a:sysClr val="windowText" lastClr="000000"/>
                  </a:solidFill>
                  <a:effectLst/>
                  <a:uLnTx/>
                  <a:uFillTx/>
                  <a:latin typeface="Adobe Gothic Std B" panose="020B0800000000000000" pitchFamily="34" charset="-128"/>
                  <a:ea typeface="宋体" panose="02010600030101010101" pitchFamily="2" charset="-122"/>
                  <a:cs typeface="Times New Roman" panose="02020603050405020304" pitchFamily="18" charset="0"/>
                </a:endParaRPr>
              </a:p>
            </p:txBody>
          </p:sp>
        </p:grpSp>
      </p:grpSp>
      <p:sp>
        <p:nvSpPr>
          <p:cNvPr id="7" name="文本框 16"/>
          <p:cNvSpPr txBox="1"/>
          <p:nvPr/>
        </p:nvSpPr>
        <p:spPr>
          <a:xfrm>
            <a:off x="337628" y="1723831"/>
            <a:ext cx="6848125"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CA</a:t>
            </a:r>
            <a:r>
              <a:rPr kumimoji="0" lang="zh-CN" altLang="zh-CN"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模型基本元素：单元、状态、邻域和转换规则</a:t>
            </a:r>
            <a:endParaRPr kumimoji="0" lang="zh-CN" altLang="en-US" sz="1800" b="0" i="1" u="none" strike="noStrike" kern="1200" cap="none" spc="0" normalizeH="0" baseline="0" noProof="0" dirty="0">
              <a:ln>
                <a:noFill/>
              </a:ln>
              <a:solidFill>
                <a:sysClr val="window" lastClr="FFFFFF">
                  <a:lumMod val="65000"/>
                </a:sysClr>
              </a:solidFill>
              <a:effectLst/>
              <a:uLnTx/>
              <a:uFillTx/>
              <a:latin typeface="华文中宋" panose="02010600040101010101" pitchFamily="2" charset="-122"/>
              <a:ea typeface="华文中宋" panose="02010600040101010101" pitchFamily="2" charset="-122"/>
            </a:endParaRPr>
          </a:p>
        </p:txBody>
      </p:sp>
      <p:sp>
        <p:nvSpPr>
          <p:cNvPr id="8" name="矩形 7"/>
          <p:cNvSpPr/>
          <p:nvPr/>
        </p:nvSpPr>
        <p:spPr>
          <a:xfrm>
            <a:off x="2074858" y="5998329"/>
            <a:ext cx="3806137" cy="468607"/>
          </a:xfrm>
          <a:prstGeom prst="rect">
            <a:avLst/>
          </a:prstGeom>
          <a:solidFill>
            <a:srgbClr val="5B9BD5">
              <a:lumMod val="20000"/>
              <a:lumOff val="80000"/>
            </a:srgbClr>
          </a:solidFill>
          <a:ln w="28575" cap="flat" cmpd="sng" algn="ctr">
            <a:solidFill>
              <a:srgbClr val="5B9BD5">
                <a:lumMod val="60000"/>
                <a:lumOff val="40000"/>
              </a:srgb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00" b="1" i="0" u="none" strike="noStrike" kern="120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9" name="矩形 8"/>
              <p:cNvSpPr/>
              <p:nvPr/>
            </p:nvSpPr>
            <p:spPr>
              <a:xfrm>
                <a:off x="2361766" y="6019696"/>
                <a:ext cx="3243520" cy="38433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left"/>
                    </m:oMathParaPr>
                    <m:oMath xmlns:m="http://schemas.openxmlformats.org/officeDocument/2006/math">
                      <m:sSubSup>
                        <m:sSubSupPr>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SupPr>
                        <m:e>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𝑃</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𝑖</m:t>
                          </m:r>
                        </m:sub>
                        <m:sup>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𝑘</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𝑡</m:t>
                          </m:r>
                        </m:sup>
                      </m:sSubSup>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sSubSup>
                        <m:sSubSupPr>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SupPr>
                        <m:e>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𝑃𝑔</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𝑖</m:t>
                          </m:r>
                        </m:sub>
                        <m:sup>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𝑘</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𝑡</m:t>
                          </m:r>
                        </m:sup>
                      </m:sSubSup>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sSubSup>
                        <m:sSubSupPr>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SupPr>
                        <m:e>
                          <m:r>
                            <m:rPr>
                              <m:sty m:val="p"/>
                            </m:rP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Ω</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𝑖</m:t>
                          </m:r>
                        </m:sub>
                        <m:sup>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𝑘</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𝑡</m:t>
                          </m:r>
                        </m:sup>
                      </m:sSubSup>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en-US"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ea typeface="等线" panose="02010600030101010101" charset="-122"/>
                          <a:cs typeface="Times New Roman" panose="02020603050405020304" pitchFamily="18" charset="0"/>
                        </a:rPr>
                        <m:t>𝑐</m:t>
                      </m:r>
                      <m:r>
                        <a:rPr kumimoji="0" lang="en-US"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cs typeface="Times New Roman" panose="02020603050405020304" pitchFamily="18" charset="0"/>
                        </a:rPr>
                        <m:t>𝑜𝑛</m:t>
                      </m:r>
                      <m:d>
                        <m:dPr>
                          <m:ctrlPr>
                            <a:rPr kumimoji="0" lang="zh-CN"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rPr>
                          </m:ctrlPr>
                        </m:dPr>
                        <m:e>
                          <m:sSubSup>
                            <m:sSubSupPr>
                              <m:ctrlPr>
                                <a:rPr kumimoji="0" lang="zh-CN"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rPr>
                              </m:ctrlPr>
                            </m:sSubSupPr>
                            <m:e>
                              <m:r>
                                <a:rPr kumimoji="0" lang="en-US"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cs typeface="Times New Roman" panose="02020603050405020304" pitchFamily="18" charset="0"/>
                                </a:rPr>
                                <m:t>𝑆</m:t>
                              </m:r>
                            </m:e>
                            <m:sub>
                              <m:r>
                                <a:rPr kumimoji="0" lang="en-US"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cs typeface="Times New Roman" panose="02020603050405020304" pitchFamily="18" charset="0"/>
                                </a:rPr>
                                <m:t>𝑖𝑘</m:t>
                              </m:r>
                            </m:sub>
                            <m:sup>
                              <m:r>
                                <a:rPr kumimoji="0" lang="en-US"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cs typeface="Times New Roman" panose="02020603050405020304" pitchFamily="18" charset="0"/>
                                </a:rPr>
                                <m:t>𝑡</m:t>
                              </m:r>
                            </m:sup>
                          </m:sSubSup>
                        </m:e>
                      </m:d>
                      <m:r>
                        <a:rPr kumimoji="0" lang="en-US" altLang="zh-CN" sz="16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Times New Roman" panose="02020603050405020304" pitchFamily="18" charset="0"/>
                        </a:rPr>
                        <m:t>·</m:t>
                      </m:r>
                      <m:r>
                        <a:rPr kumimoji="0" lang="en-US" altLang="zh-CN" sz="1600" b="0" i="1" u="none" strike="noStrike" kern="1200" cap="none" spc="0" normalizeH="0" baseline="0" noProof="0">
                          <a:ln>
                            <a:noFill/>
                          </a:ln>
                          <a:solidFill>
                            <a:sysClr val="windowText" lastClr="000000"/>
                          </a:solidFill>
                          <a:effectLst/>
                          <a:uLnTx/>
                          <a:uFillTx/>
                          <a:latin typeface="Cambria Math" panose="02040503050406030204" pitchFamily="18" charset="0"/>
                          <a:cs typeface="Times New Roman" panose="02020603050405020304" pitchFamily="18" charset="0"/>
                        </a:rPr>
                        <m:t>𝑅𝐴</m:t>
                      </m:r>
                    </m:oMath>
                  </m:oMathPara>
                </a14:m>
                <a:endParaRPr kumimoji="0" lang="zh-CN" altLang="en-US" sz="16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361766" y="6019696"/>
                <a:ext cx="3243520" cy="384336"/>
              </a:xfrm>
              <a:prstGeom prst="rect">
                <a:avLst/>
              </a:prstGeom>
              <a:blipFill rotWithShape="1">
                <a:blip r:embed="rId8"/>
                <a:stretch>
                  <a:fillRect l="-6" t="-138" r="4" b="15"/>
                </a:stretch>
              </a:blipFill>
            </p:spPr>
            <p:txBody>
              <a:bodyPr/>
              <a:lstStyle/>
              <a:p>
                <a:r>
                  <a:rPr lang="zh-CN" altLang="en-US">
                    <a:noFill/>
                  </a:rPr>
                  <a:t> </a:t>
                </a:r>
              </a:p>
            </p:txBody>
          </p:sp>
        </mc:Fallback>
      </mc:AlternateContent>
      <p:sp>
        <p:nvSpPr>
          <p:cNvPr id="10" name="文本框 20"/>
          <p:cNvSpPr txBox="1"/>
          <p:nvPr/>
        </p:nvSpPr>
        <p:spPr>
          <a:xfrm>
            <a:off x="224323" y="6043844"/>
            <a:ext cx="1745807" cy="369332"/>
          </a:xfrm>
          <a:prstGeom prst="rect">
            <a:avLst/>
          </a:prstGeom>
          <a:noFill/>
        </p:spPr>
        <p:txBody>
          <a:bodyPr wrap="square">
            <a:spAutoFit/>
          </a:bodyPr>
          <a:lstStyle>
            <a:defPPr>
              <a:defRPr lang="zh-CN"/>
            </a:defPPr>
            <a:lvl1pPr>
              <a:defRPr kern="0">
                <a:effectLst/>
                <a:latin typeface="Times New Roman" panose="02020603050405020304" pitchFamily="18" charset="0"/>
                <a:ea typeface="思源宋体 CN" panose="02020400000000000000"/>
                <a:cs typeface="宋体" panose="02010600030101010101" pitchFamily="2"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44546A"/>
                </a:solidFill>
                <a:effectLst/>
                <a:uLnTx/>
                <a:uFillTx/>
                <a:latin typeface="华文中宋" panose="02010600040101010101" pitchFamily="2" charset="-122"/>
                <a:ea typeface="华文中宋" panose="02010600040101010101" pitchFamily="2" charset="-122"/>
              </a:rPr>
              <a:t>总体转换概率：</a:t>
            </a:r>
          </a:p>
        </p:txBody>
      </p:sp>
      <mc:AlternateContent xmlns:mc="http://schemas.openxmlformats.org/markup-compatibility/2006" xmlns:a14="http://schemas.microsoft.com/office/drawing/2010/main">
        <mc:Choice Requires="a14">
          <p:sp>
            <p:nvSpPr>
              <p:cNvPr id="11" name="文本框 22"/>
              <p:cNvSpPr txBox="1"/>
              <p:nvPr/>
            </p:nvSpPr>
            <p:spPr>
              <a:xfrm>
                <a:off x="1474158" y="3167289"/>
                <a:ext cx="3577961" cy="60375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Sup>
                        <m:sSubSupPr>
                          <m:ctrlPr>
                            <a:rPr kumimoji="0" lang="zh-CN" altLang="en-US" sz="1600" b="0" i="1" u="none" strike="noStrike" kern="1200" cap="none" spc="0" normalizeH="0" baseline="0" noProof="0" smtClean="0">
                              <a:ln>
                                <a:noFill/>
                              </a:ln>
                              <a:solidFill>
                                <a:srgbClr val="836967"/>
                              </a:solidFill>
                              <a:effectLst/>
                              <a:uLnTx/>
                              <a:uFillTx/>
                              <a:latin typeface="Cambria Math" panose="02040503050406030204" pitchFamily="18" charset="0"/>
                            </a:rPr>
                          </m:ctrlPr>
                        </m:sSubSupPr>
                        <m:e>
                          <m:r>
                            <m:rPr>
                              <m:sty m:val="p"/>
                            </m:rP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Ω</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𝑝</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𝑘</m:t>
                          </m:r>
                        </m:sub>
                        <m:sup>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𝑡</m:t>
                          </m:r>
                        </m:sup>
                      </m:sSubSup>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f>
                        <m:fPr>
                          <m:ctrlPr>
                            <a:rPr kumimoji="0" lang="zh-CN" altLang="en-US" sz="1600" b="0" i="1" u="none" strike="noStrike" kern="1200" cap="none" spc="0" normalizeH="0" baseline="0" noProof="0">
                              <a:ln>
                                <a:noFill/>
                              </a:ln>
                              <a:solidFill>
                                <a:srgbClr val="836967"/>
                              </a:solidFill>
                              <a:effectLst/>
                              <a:uLnTx/>
                              <a:uFillTx/>
                              <a:latin typeface="Cambria Math" panose="02040503050406030204" pitchFamily="18" charset="0"/>
                            </a:rPr>
                          </m:ctrlPr>
                        </m:fPr>
                        <m:num>
                          <m:nary>
                            <m:naryPr>
                              <m:chr m:val="∑"/>
                              <m:limLoc m:val="undOvr"/>
                              <m:grow m:val="on"/>
                              <m:supHide m:val="on"/>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ctrlPr>
                            </m:naryPr>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𝑁</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𝑁</m:t>
                              </m:r>
                            </m:sub>
                            <m:sup/>
                            <m:e>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 </m:t>
                              </m:r>
                            </m:e>
                          </m:nary>
                          <m:func>
                            <m:funcPr>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ctrlPr>
                            </m:funcPr>
                            <m:fName>
                              <m:r>
                                <m:rPr>
                                  <m:sty m:val="p"/>
                                </m:rP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con</m:t>
                              </m:r>
                            </m:fName>
                            <m:e>
                              <m:d>
                                <m:dPr>
                                  <m:ctrlPr>
                                    <a:rPr kumimoji="0" lang="zh-CN" altLang="en-US" sz="1600" b="0" i="1" u="none" strike="noStrike" kern="1200" cap="none" spc="0" normalizeH="0" baseline="0" noProof="0">
                                      <a:ln>
                                        <a:noFill/>
                                      </a:ln>
                                      <a:solidFill>
                                        <a:srgbClr val="836967"/>
                                      </a:solidFill>
                                      <a:effectLst/>
                                      <a:uLnTx/>
                                      <a:uFillTx/>
                                      <a:latin typeface="Cambria Math" panose="02040503050406030204" pitchFamily="18" charset="0"/>
                                    </a:rPr>
                                  </m:ctrlPr>
                                </m:dPr>
                                <m:e>
                                  <m:sSubSup>
                                    <m:sSubSupPr>
                                      <m:ctrlPr>
                                        <a:rPr kumimoji="0" lang="zh-CN"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SupPr>
                                    <m:e>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𝑐</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𝑝</m:t>
                                      </m:r>
                                    </m:sub>
                                    <m:sup>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𝑡</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−1</m:t>
                                      </m:r>
                                    </m:sup>
                                  </m:sSubSup>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𝑘</m:t>
                                  </m:r>
                                </m:e>
                              </m:d>
                            </m:e>
                          </m:func>
                        </m:num>
                        <m:den>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𝑁</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𝑁</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−1</m:t>
                          </m:r>
                        </m:den>
                      </m:f>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rPr>
                        <m:t>×</m:t>
                      </m:r>
                      <m:sSub>
                        <m:sSubPr>
                          <m:ctrlPr>
                            <a:rPr kumimoji="0" lang="zh-CN" altLang="en-US" sz="1600" b="0" i="1" u="none" strike="noStrike" kern="1200" cap="none" spc="0" normalizeH="0" baseline="0" noProof="0">
                              <a:ln>
                                <a:noFill/>
                              </a:ln>
                              <a:solidFill>
                                <a:srgbClr val="836967"/>
                              </a:solidFill>
                              <a:effectLst/>
                              <a:uLnTx/>
                              <a:uFillTx/>
                              <a:latin typeface="Cambria Math" panose="02040503050406030204" pitchFamily="18" charset="0"/>
                            </a:rPr>
                          </m:ctrlPr>
                        </m:sSubPr>
                        <m:e>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𝑤</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rPr>
                            <m:t>𝑘</m:t>
                          </m:r>
                        </m:sub>
                      </m:sSub>
                    </m:oMath>
                  </m:oMathPara>
                </a14:m>
                <a:endParaRPr kumimoji="0" lang="zh-CN" altLang="en-US" sz="1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1" name="文本框 22"/>
              <p:cNvSpPr txBox="1">
                <a:spLocks noRot="1" noChangeAspect="1" noMove="1" noResize="1" noEditPoints="1" noAdjustHandles="1" noChangeArrowheads="1" noChangeShapeType="1" noTextEdit="1"/>
              </p:cNvSpPr>
              <p:nvPr/>
            </p:nvSpPr>
            <p:spPr>
              <a:xfrm>
                <a:off x="1474158" y="3167289"/>
                <a:ext cx="3577961" cy="603755"/>
              </a:xfrm>
              <a:prstGeom prst="rect">
                <a:avLst/>
              </a:prstGeom>
              <a:blipFill rotWithShape="1">
                <a:blip r:embed="rId9"/>
                <a:stretch>
                  <a:fillRect l="-9" t="-90" r="2" b="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1697098" y="4982286"/>
                <a:ext cx="4824715" cy="64530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US" altLang="zh-CN" sz="1800" b="0" i="1" u="none" strike="noStrike" kern="1200" cap="none" spc="0" normalizeH="0" baseline="0" noProof="0" smtClean="0">
                        <a:ln>
                          <a:noFill/>
                        </a:ln>
                        <a:solidFill>
                          <a:sysClr val="windowText" lastClr="000000"/>
                        </a:solidFill>
                        <a:effectLst/>
                        <a:uLnTx/>
                        <a:uFillTx/>
                        <a:latin typeface="Cambria Math" panose="02040503050406030204" pitchFamily="18" charset="0"/>
                        <a:cs typeface="+mn-cs"/>
                      </a:rPr>
                      <m:t>𝑐</m:t>
                    </m:r>
                    <m:r>
                      <a:rPr kumimoji="0" lang="en-US" altLang="zh-CN" sz="18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𝑜𝑛</m:t>
                    </m:r>
                    <m:d>
                      <m:dPr>
                        <m:ctrlPr>
                          <a:rPr kumimoji="0" lang="zh-CN" altLang="zh-CN" sz="18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ctrlPr>
                      </m:dPr>
                      <m:e>
                        <m:sSubSup>
                          <m:sSubSupPr>
                            <m:ctrlPr>
                              <a:rPr kumimoji="0" lang="zh-CN" altLang="zh-CN" sz="18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ctrlPr>
                          </m:sSubSupPr>
                          <m:e>
                            <m:r>
                              <a:rPr kumimoji="0" lang="en-US" altLang="zh-CN" sz="18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𝑆</m:t>
                            </m:r>
                          </m:e>
                          <m:sub>
                            <m:r>
                              <a:rPr kumimoji="0" lang="en-US" altLang="zh-CN" sz="18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𝑖𝑘</m:t>
                            </m:r>
                          </m:sub>
                          <m:sup>
                            <m:r>
                              <a:rPr kumimoji="0" lang="en-US" altLang="zh-CN" sz="18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𝑡</m:t>
                            </m:r>
                          </m:sup>
                        </m:sSubSup>
                      </m:e>
                    </m:d>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m:t>
                    </m:r>
                    <m:d>
                      <m:dPr>
                        <m:begChr m:val="{"/>
                        <m:endChr m:val=""/>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ctrlPr>
                      </m:dPr>
                      <m:e>
                        <m:eqArr>
                          <m:eqArrPr>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ctrlPr>
                          </m:eqArrPr>
                          <m:e>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&amp;0  </m:t>
                            </m:r>
                            <m:sSub>
                              <m:sSubPr>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𝑆</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𝑖</m:t>
                                </m:r>
                              </m:sub>
                            </m:sSub>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𝑟𝑒𝑠𝑡𝑟𝑖𝑐𝑡𝑒𝑑</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 </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𝑑𝑒𝑣𝑒𝑙𝑜𝑝𝑚𝑒𝑛𝑡</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 </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𝑎𝑟𝑒𝑎</m:t>
                            </m:r>
                          </m:e>
                          <m:e>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&amp;1   </m:t>
                            </m:r>
                            <m:sSub>
                              <m:sSubPr>
                                <m:ctrlP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𝑆</m:t>
                                </m:r>
                              </m:e>
                              <m:sub>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𝑖</m:t>
                                </m:r>
                              </m:sub>
                            </m:sSub>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𝑠𝑢𝑖𝑡𝑎𝑏𝑙𝑒</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 </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𝑑𝑒𝑣𝑒𝑙𝑜𝑝𝑚𝑒𝑛𝑡</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 </m:t>
                            </m:r>
                            <m:r>
                              <a:rPr kumimoji="0" lang="zh-CN" altLang="en-US" sz="1600" b="0" i="1" u="none" strike="noStrike" kern="1200" cap="none" spc="0" normalizeH="0" baseline="0" noProof="0">
                                <a:ln>
                                  <a:noFill/>
                                </a:ln>
                                <a:solidFill>
                                  <a:sysClr val="windowText" lastClr="000000"/>
                                </a:solidFill>
                                <a:effectLst/>
                                <a:uLnTx/>
                                <a:uFillTx/>
                                <a:latin typeface="Cambria Math" panose="02040503050406030204" pitchFamily="18" charset="0"/>
                                <a:cs typeface="+mn-cs"/>
                              </a:rPr>
                              <m:t>𝑎𝑟𝑒𝑎</m:t>
                            </m:r>
                            <m:r>
                              <a:rPr kumimoji="0" lang="zh-CN" altLang="en-US" sz="1600" b="0" i="0" u="none" strike="noStrike" kern="1200" cap="none" spc="0" normalizeH="0" baseline="0" noProof="0">
                                <a:ln>
                                  <a:noFill/>
                                </a:ln>
                                <a:solidFill>
                                  <a:sysClr val="windowText" lastClr="000000"/>
                                </a:solidFill>
                                <a:effectLst/>
                                <a:uLnTx/>
                                <a:uFillTx/>
                                <a:latin typeface="Cambria Math" panose="02040503050406030204" pitchFamily="18" charset="0"/>
                                <a:cs typeface="+mn-cs"/>
                              </a:rPr>
                              <m:t>     </m:t>
                            </m:r>
                          </m:e>
                        </m:eqArr>
                      </m:e>
                    </m:d>
                  </m:oMath>
                </a14:m>
                <a:r>
                  <a:rPr kumimoji="0" lang="zh-CN" altLang="en-US" sz="1600" b="0" i="0" u="none" strike="noStrike" kern="120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mn-cs"/>
                  </a:rPr>
                  <a:t> </a:t>
                </a:r>
              </a:p>
            </p:txBody>
          </p:sp>
        </mc:Choice>
        <mc:Fallback xmlns="">
          <p:sp>
            <p:nvSpPr>
              <p:cNvPr id="12" name="矩形 11"/>
              <p:cNvSpPr>
                <a:spLocks noRot="1" noChangeAspect="1" noMove="1" noResize="1" noEditPoints="1" noAdjustHandles="1" noChangeArrowheads="1" noChangeShapeType="1" noTextEdit="1"/>
              </p:cNvSpPr>
              <p:nvPr/>
            </p:nvSpPr>
            <p:spPr>
              <a:xfrm>
                <a:off x="1697098" y="4982286"/>
                <a:ext cx="4824715" cy="645305"/>
              </a:xfrm>
              <a:prstGeom prst="rect">
                <a:avLst/>
              </a:prstGeom>
              <a:blipFill rotWithShape="1">
                <a:blip r:embed="rId10"/>
                <a:stretch>
                  <a:fillRect l="-8" t="-12" r="8" b="34"/>
                </a:stretch>
              </a:blipFill>
            </p:spPr>
            <p:txBody>
              <a:bodyPr/>
              <a:lstStyle/>
              <a:p>
                <a:r>
                  <a:rPr lang="zh-CN" altLang="en-US">
                    <a:noFill/>
                  </a:rPr>
                  <a:t> </a:t>
                </a:r>
              </a:p>
            </p:txBody>
          </p:sp>
        </mc:Fallback>
      </mc:AlternateContent>
      <p:sp>
        <p:nvSpPr>
          <p:cNvPr id="13" name="文本框 33"/>
          <p:cNvSpPr txBox="1"/>
          <p:nvPr/>
        </p:nvSpPr>
        <p:spPr>
          <a:xfrm>
            <a:off x="286115" y="3306558"/>
            <a:ext cx="1394500" cy="369332"/>
          </a:xfrm>
          <a:prstGeom prst="rect">
            <a:avLst/>
          </a:prstGeom>
          <a:noFill/>
        </p:spPr>
        <p:txBody>
          <a:bodyPr wrap="square">
            <a:spAutoFit/>
          </a:bodyPr>
          <a:lstStyle>
            <a:defPPr>
              <a:defRPr lang="zh-CN"/>
            </a:defPPr>
            <a:lvl1pPr>
              <a:defRPr kern="0">
                <a:effectLst/>
                <a:latin typeface="Times New Roman" panose="02020603050405020304" pitchFamily="18" charset="0"/>
                <a:ea typeface="思源宋体 CN" panose="02020400000000000000"/>
                <a:cs typeface="宋体" panose="02010600030101010101" pitchFamily="2" charset="-122"/>
              </a:defRPr>
            </a:lvl1pPr>
          </a:lstStyle>
          <a:p>
            <a:pPr marL="71755" marR="0" lvl="0" indent="-71755"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800" b="0"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rPr>
              <a:t> </a:t>
            </a:r>
            <a:r>
              <a:rPr kumimoji="0" lang="zh-CN" altLang="zh-CN" sz="1800" b="0"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rPr>
              <a:t>邻域效应</a:t>
            </a:r>
            <a:endParaRPr kumimoji="0" lang="zh-CN" altLang="en-US" sz="1800" b="0"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endParaRPr>
          </a:p>
        </p:txBody>
      </p:sp>
      <p:sp>
        <p:nvSpPr>
          <p:cNvPr id="14" name="文本框 34"/>
          <p:cNvSpPr txBox="1"/>
          <p:nvPr/>
        </p:nvSpPr>
        <p:spPr>
          <a:xfrm>
            <a:off x="337627" y="5096845"/>
            <a:ext cx="1342985" cy="369332"/>
          </a:xfrm>
          <a:prstGeom prst="rect">
            <a:avLst/>
          </a:prstGeom>
          <a:noFill/>
        </p:spPr>
        <p:txBody>
          <a:bodyPr wrap="square">
            <a:spAutoFit/>
          </a:bodyPr>
          <a:lstStyle>
            <a:defPPr>
              <a:defRPr lang="zh-CN"/>
            </a:defPPr>
            <a:lvl1pPr>
              <a:defRPr kern="0">
                <a:effectLst/>
                <a:latin typeface="Times New Roman" panose="02020603050405020304" pitchFamily="18" charset="0"/>
                <a:ea typeface="思源宋体 CN" panose="02020400000000000000"/>
                <a:cs typeface="宋体" panose="02010600030101010101" pitchFamily="2" charset="-122"/>
              </a:defRPr>
            </a:lvl1pPr>
          </a:lstStyle>
          <a:p>
            <a:pPr marL="71755" marR="0" lvl="0" indent="-71755"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rPr>
              <a:t> </a:t>
            </a:r>
            <a:r>
              <a:rPr kumimoji="0" lang="zh-CN" altLang="en-US" sz="1800"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rPr>
              <a:t>约束因素</a:t>
            </a:r>
          </a:p>
        </p:txBody>
      </p:sp>
      <mc:AlternateContent xmlns:mc="http://schemas.openxmlformats.org/markup-compatibility/2006" xmlns:a14="http://schemas.microsoft.com/office/drawing/2010/main">
        <mc:Choice Requires="a14">
          <p:sp>
            <p:nvSpPr>
              <p:cNvPr id="15" name="文本框 89"/>
              <p:cNvSpPr txBox="1"/>
              <p:nvPr/>
            </p:nvSpPr>
            <p:spPr>
              <a:xfrm>
                <a:off x="1648508" y="2093765"/>
                <a:ext cx="5201308" cy="945259"/>
              </a:xfrm>
              <a:prstGeom prst="rect">
                <a:avLst/>
              </a:prstGeom>
              <a:noFill/>
            </p:spPr>
            <p:txBody>
              <a:bodyPr wrap="square">
                <a:spAutoFit/>
              </a:bodyPr>
              <a:lstStyle>
                <a:defPPr>
                  <a:defRPr lang="zh-CN"/>
                </a:defPPr>
                <a:lvl1pPr>
                  <a:defRPr kern="0">
                    <a:effectLst/>
                    <a:latin typeface="Times New Roman" panose="02020603050405020304" pitchFamily="18" charset="0"/>
                    <a:ea typeface="思源宋体 CN" panose="02020400000000000000"/>
                    <a:cs typeface="宋体" panose="02010600030101010101" pitchFamily="2" charset="-122"/>
                  </a:defRPr>
                </a:lvl1pPr>
              </a:lstStyle>
              <a:p>
                <a:pPr marL="0" marR="0" lvl="0" indent="0" defTabSz="914400" eaLnBrk="1" fontAlgn="auto" latinLnBrk="0" hangingPunct="1">
                  <a:lnSpc>
                    <a:spcPct val="150000"/>
                  </a:lnSpc>
                  <a:spcBef>
                    <a:spcPts val="0"/>
                  </a:spcBef>
                  <a:spcAft>
                    <a:spcPts val="0"/>
                  </a:spcAft>
                  <a:buClrTx/>
                  <a:buSzTx/>
                  <a:buFontTx/>
                  <a:buNone/>
                  <a:defRPr/>
                </a:pPr>
                <a14:m>
                  <m:oMath xmlns:m="http://schemas.openxmlformats.org/officeDocument/2006/math">
                    <m:sSubSup>
                      <m:sSubSupPr>
                        <m:ctrlPr>
                          <a:rPr kumimoji="0" lang="zh-CN" altLang="en-US" b="0" i="1" u="none" strike="noStrike" kern="0" cap="none" spc="0" normalizeH="0" baseline="0" noProof="0">
                            <a:ln>
                              <a:noFill/>
                            </a:ln>
                            <a:solidFill>
                              <a:sysClr val="windowText" lastClr="000000"/>
                            </a:solidFill>
                            <a:effectLst/>
                            <a:uLnTx/>
                            <a:uFillTx/>
                            <a:latin typeface="Cambria Math" panose="02040503050406030204" pitchFamily="18" charset="0"/>
                          </a:rPr>
                        </m:ctrlPr>
                      </m:sSubSupPr>
                      <m:e>
                        <m:r>
                          <a:rPr kumimoji="0" lang="zh-CN" altLang="en-US" b="0" i="0" u="none" strike="noStrike" kern="0" cap="none" spc="0" normalizeH="0" baseline="0" noProof="0">
                            <a:ln>
                              <a:noFill/>
                            </a:ln>
                            <a:solidFill>
                              <a:sysClr val="windowText" lastClr="000000"/>
                            </a:solidFill>
                            <a:effectLst/>
                            <a:uLnTx/>
                            <a:uFillTx/>
                            <a:latin typeface="Cambria Math" panose="02040503050406030204" pitchFamily="18" charset="0"/>
                          </a:rPr>
                          <m:t>𝑃𝑔</m:t>
                        </m:r>
                      </m:e>
                      <m:sub>
                        <m:r>
                          <a:rPr kumimoji="0" lang="zh-CN" altLang="en-US" b="0" i="0" u="none" strike="noStrike" kern="0" cap="none" spc="0" normalizeH="0" baseline="0" noProof="0">
                            <a:ln>
                              <a:noFill/>
                            </a:ln>
                            <a:solidFill>
                              <a:sysClr val="windowText" lastClr="000000"/>
                            </a:solidFill>
                            <a:effectLst/>
                            <a:uLnTx/>
                            <a:uFillTx/>
                            <a:latin typeface="Cambria Math" panose="02040503050406030204" pitchFamily="18" charset="0"/>
                          </a:rPr>
                          <m:t>𝑖</m:t>
                        </m:r>
                      </m:sub>
                      <m:sup>
                        <m:r>
                          <a:rPr kumimoji="0" lang="zh-CN" altLang="en-US" b="0" i="0" u="none" strike="noStrike" kern="0" cap="none" spc="0" normalizeH="0" baseline="0" noProof="0">
                            <a:ln>
                              <a:noFill/>
                            </a:ln>
                            <a:solidFill>
                              <a:sysClr val="windowText" lastClr="000000"/>
                            </a:solidFill>
                            <a:effectLst/>
                            <a:uLnTx/>
                            <a:uFillTx/>
                            <a:latin typeface="Cambria Math" panose="02040503050406030204" pitchFamily="18" charset="0"/>
                          </a:rPr>
                          <m:t>𝑘</m:t>
                        </m:r>
                        <m:r>
                          <a:rPr kumimoji="0" lang="zh-CN" altLang="en-US" b="0" i="0" u="none" strike="noStrike" kern="0" cap="none" spc="0" normalizeH="0" baseline="0" noProof="0">
                            <a:ln>
                              <a:noFill/>
                            </a:ln>
                            <a:solidFill>
                              <a:sysClr val="windowText" lastClr="000000"/>
                            </a:solidFill>
                            <a:effectLst/>
                            <a:uLnTx/>
                            <a:uFillTx/>
                            <a:latin typeface="Cambria Math" panose="02040503050406030204" pitchFamily="18" charset="0"/>
                          </a:rPr>
                          <m:t>,</m:t>
                        </m:r>
                        <m:r>
                          <a:rPr kumimoji="0" lang="zh-CN" altLang="en-US" b="0" i="0" u="none" strike="noStrike" kern="0" cap="none" spc="0" normalizeH="0" baseline="0" noProof="0">
                            <a:ln>
                              <a:noFill/>
                            </a:ln>
                            <a:solidFill>
                              <a:sysClr val="windowText" lastClr="000000"/>
                            </a:solidFill>
                            <a:effectLst/>
                            <a:uLnTx/>
                            <a:uFillTx/>
                            <a:latin typeface="Cambria Math" panose="02040503050406030204" pitchFamily="18" charset="0"/>
                          </a:rPr>
                          <m:t>𝑡</m:t>
                        </m:r>
                      </m:sup>
                    </m:sSubSup>
                  </m:oMath>
                </a14:m>
                <a:r>
                  <a:rPr kumimoji="0" lang="zh-CN" altLang="en-US"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rPr>
                  <a:t>通过统计或机器学习方法（如逻辑回归、随机森林和支持向量机</a:t>
                </a:r>
                <a:r>
                  <a:rPr kumimoji="0" lang="en-US" altLang="zh-CN"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rPr>
                  <a:t>)</a:t>
                </a:r>
                <a:r>
                  <a:rPr kumimoji="0" lang="zh-CN" altLang="en-US"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rPr>
                  <a:t>与历史数据推导。</a:t>
                </a:r>
              </a:p>
            </p:txBody>
          </p:sp>
        </mc:Choice>
        <mc:Fallback xmlns="">
          <p:sp>
            <p:nvSpPr>
              <p:cNvPr id="15" name="文本框 89"/>
              <p:cNvSpPr txBox="1">
                <a:spLocks noRot="1" noChangeAspect="1" noMove="1" noResize="1" noEditPoints="1" noAdjustHandles="1" noChangeArrowheads="1" noChangeShapeType="1" noTextEdit="1"/>
              </p:cNvSpPr>
              <p:nvPr/>
            </p:nvSpPr>
            <p:spPr>
              <a:xfrm>
                <a:off x="1648508" y="2093765"/>
                <a:ext cx="5201308" cy="945259"/>
              </a:xfrm>
              <a:prstGeom prst="rect">
                <a:avLst/>
              </a:prstGeom>
              <a:blipFill rotWithShape="1">
                <a:blip r:embed="rId11"/>
                <a:stretch>
                  <a:fillRect l="-1" t="-18" r="1" b="58"/>
                </a:stretch>
              </a:blipFill>
            </p:spPr>
            <p:txBody>
              <a:bodyPr/>
              <a:lstStyle/>
              <a:p>
                <a:r>
                  <a:rPr lang="zh-CN" altLang="en-US">
                    <a:noFill/>
                  </a:rPr>
                  <a:t> </a:t>
                </a:r>
              </a:p>
            </p:txBody>
          </p:sp>
        </mc:Fallback>
      </mc:AlternateContent>
      <p:sp>
        <p:nvSpPr>
          <p:cNvPr id="16" name="文本框 91"/>
          <p:cNvSpPr txBox="1"/>
          <p:nvPr/>
        </p:nvSpPr>
        <p:spPr>
          <a:xfrm>
            <a:off x="224323" y="2241037"/>
            <a:ext cx="1534201" cy="369332"/>
          </a:xfrm>
          <a:prstGeom prst="rect">
            <a:avLst/>
          </a:prstGeom>
          <a:noFill/>
        </p:spPr>
        <p:txBody>
          <a:bodyPr wrap="square">
            <a:spAutoFit/>
          </a:bodyPr>
          <a:lstStyle>
            <a:defPPr>
              <a:defRPr lang="zh-CN"/>
            </a:defPPr>
            <a:lvl1pPr>
              <a:defRPr kern="0">
                <a:effectLst/>
                <a:latin typeface="Times New Roman" panose="02020603050405020304" pitchFamily="18" charset="0"/>
                <a:ea typeface="思源宋体 CN" panose="02020400000000000000"/>
                <a:cs typeface="宋体" panose="02010600030101010101" pitchFamily="2" charset="-122"/>
              </a:defRPr>
            </a:lvl1pPr>
          </a:lstStyle>
          <a:p>
            <a:pPr marL="71755" marR="0" lvl="0" indent="-71755"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rPr>
              <a:t> 发展适宜性</a:t>
            </a:r>
          </a:p>
        </p:txBody>
      </p:sp>
      <p:sp>
        <p:nvSpPr>
          <p:cNvPr id="17" name="文本框 92"/>
          <p:cNvSpPr txBox="1"/>
          <p:nvPr/>
        </p:nvSpPr>
        <p:spPr>
          <a:xfrm>
            <a:off x="280983" y="4174045"/>
            <a:ext cx="1336113" cy="369332"/>
          </a:xfrm>
          <a:prstGeom prst="rect">
            <a:avLst/>
          </a:prstGeom>
          <a:noFill/>
        </p:spPr>
        <p:txBody>
          <a:bodyPr wrap="square">
            <a:spAutoFit/>
          </a:bodyPr>
          <a:lstStyle>
            <a:defPPr>
              <a:defRPr lang="zh-CN"/>
            </a:defPPr>
            <a:lvl1pPr>
              <a:defRPr kern="0">
                <a:effectLst/>
                <a:latin typeface="Times New Roman" panose="02020603050405020304" pitchFamily="18" charset="0"/>
                <a:ea typeface="思源宋体 CN" panose="02020400000000000000"/>
                <a:cs typeface="宋体" panose="02010600030101010101" pitchFamily="2" charset="-122"/>
              </a:defRPr>
            </a:lvl1pPr>
          </a:lstStyle>
          <a:p>
            <a:pPr marL="71755" marR="0" lvl="0" indent="-71755"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rPr>
              <a:t>  </a:t>
            </a:r>
            <a:r>
              <a:rPr lang="zh-CN" altLang="en-US" dirty="0">
                <a:solidFill>
                  <a:srgbClr val="C00000"/>
                </a:solidFill>
                <a:latin typeface="华文中宋" panose="02010600040101010101" pitchFamily="2" charset="-122"/>
                <a:ea typeface="华文中宋" panose="02010600040101010101" pitchFamily="2" charset="-122"/>
              </a:rPr>
              <a:t>随机因素</a:t>
            </a:r>
          </a:p>
        </p:txBody>
      </p:sp>
      <mc:AlternateContent xmlns:mc="http://schemas.openxmlformats.org/markup-compatibility/2006" xmlns:a14="http://schemas.microsoft.com/office/drawing/2010/main">
        <mc:Choice Requires="a14">
          <p:sp>
            <p:nvSpPr>
              <p:cNvPr id="18" name="文本框 93"/>
              <p:cNvSpPr txBox="1"/>
              <p:nvPr/>
            </p:nvSpPr>
            <p:spPr>
              <a:xfrm>
                <a:off x="1723130" y="4085909"/>
                <a:ext cx="3596795" cy="874278"/>
              </a:xfrm>
              <a:prstGeom prst="rect">
                <a:avLst/>
              </a:prstGeom>
              <a:noFill/>
            </p:spPr>
            <p:txBody>
              <a:bodyPr wrap="square">
                <a:spAutoFit/>
              </a:bodyPr>
              <a:lstStyle>
                <a:defPPr>
                  <a:defRPr lang="zh-CN"/>
                </a:defPPr>
                <a:lvl1pPr>
                  <a:defRPr kern="0">
                    <a:effectLst/>
                    <a:latin typeface="Times New Roman" panose="02020603050405020304" pitchFamily="18" charset="0"/>
                    <a:ea typeface="思源宋体 CN" panose="02020400000000000000"/>
                    <a:cs typeface="宋体" panose="02010600030101010101" pitchFamily="2" charset="-122"/>
                  </a:defRPr>
                </a:lvl1pPr>
              </a:lstStyle>
              <a:p>
                <a:pPr marL="0" marR="0" lvl="0" indent="0" defTabSz="914400" eaLnBrk="1" fontAlgn="auto" latinLnBrk="0" hangingPunct="1">
                  <a:lnSpc>
                    <a:spcPct val="150000"/>
                  </a:lnSpc>
                  <a:spcBef>
                    <a:spcPts val="0"/>
                  </a:spcBef>
                  <a:spcAft>
                    <a:spcPts val="0"/>
                  </a:spcAft>
                  <a:buClrTx/>
                  <a:buSzTx/>
                  <a:buFontTx/>
                  <a:buNone/>
                  <a:defRPr/>
                </a:pPr>
                <a14:m>
                  <m:oMath xmlns:m="http://schemas.openxmlformats.org/officeDocument/2006/math">
                    <m:r>
                      <a:rPr kumimoji="0" lang="zh-CN" altLang="en-US" b="0" i="0" u="none" strike="noStrike" kern="0" cap="none" spc="0" normalizeH="0" baseline="0" noProof="0">
                        <a:ln>
                          <a:noFill/>
                        </a:ln>
                        <a:solidFill>
                          <a:sysClr val="windowText" lastClr="000000"/>
                        </a:solidFill>
                        <a:effectLst/>
                        <a:uLnTx/>
                        <a:uFillTx/>
                        <a:latin typeface="Cambria Math" panose="02040503050406030204" pitchFamily="18" charset="0"/>
                      </a:rPr>
                      <m:t>𝑅𝐴</m:t>
                    </m:r>
                  </m:oMath>
                </a14:m>
                <a:r>
                  <a:rPr kumimoji="0" lang="zh-CN" altLang="en-US"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rPr>
                  <a:t>表示随机干扰性，表明模拟的随机性和不可预测性。</a:t>
                </a:r>
              </a:p>
            </p:txBody>
          </p:sp>
        </mc:Choice>
        <mc:Fallback xmlns="">
          <p:sp>
            <p:nvSpPr>
              <p:cNvPr id="18" name="文本框 93"/>
              <p:cNvSpPr txBox="1">
                <a:spLocks noRot="1" noChangeAspect="1" noMove="1" noResize="1" noEditPoints="1" noAdjustHandles="1" noChangeArrowheads="1" noChangeShapeType="1" noTextEdit="1"/>
              </p:cNvSpPr>
              <p:nvPr/>
            </p:nvSpPr>
            <p:spPr>
              <a:xfrm>
                <a:off x="1723130" y="4085909"/>
                <a:ext cx="3596795" cy="874278"/>
              </a:xfrm>
              <a:prstGeom prst="rect">
                <a:avLst/>
              </a:prstGeom>
              <a:blipFill rotWithShape="1">
                <a:blip r:embed="rId12"/>
                <a:stretch>
                  <a:fillRect l="-10" t="-36" r="15" b="23"/>
                </a:stretch>
              </a:blipFill>
            </p:spPr>
            <p:txBody>
              <a:bodyPr/>
              <a:lstStyle/>
              <a:p>
                <a:r>
                  <a:rPr lang="zh-CN" altLang="en-US">
                    <a:noFill/>
                  </a:rPr>
                  <a:t> </a:t>
                </a:r>
              </a:p>
            </p:txBody>
          </p:sp>
        </mc:Fallback>
      </mc:AlternateContent>
      <p:sp>
        <p:nvSpPr>
          <p:cNvPr id="33" name="Rectangle 5"/>
          <p:cNvSpPr/>
          <p:nvPr/>
        </p:nvSpPr>
        <p:spPr>
          <a:xfrm>
            <a:off x="7136975" y="1189970"/>
            <a:ext cx="4951343"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2000" i="0" u="none" strike="noStrike" kern="0" cap="none" spc="0" normalizeH="0" baseline="0" noProof="0" dirty="0">
                <a:ln>
                  <a:noFill/>
                </a:ln>
                <a:solidFill>
                  <a:srgbClr val="44546A"/>
                </a:solidFill>
                <a:effectLst/>
                <a:uLnTx/>
                <a:uFillTx/>
                <a:latin typeface="华文中宋" panose="02010600040101010101" pitchFamily="2" charset="-122"/>
                <a:ea typeface="华文中宋" panose="02010600040101010101" pitchFamily="2" charset="-122"/>
              </a:rPr>
              <a:t>采用随机森林算法的</a:t>
            </a:r>
            <a:r>
              <a:rPr kumimoji="0" lang="en-US" altLang="zh-CN" sz="2000" i="0" u="none" strike="noStrike" kern="0" cap="none" spc="0" normalizeH="0" baseline="0" noProof="0" dirty="0">
                <a:ln>
                  <a:noFill/>
                </a:ln>
                <a:solidFill>
                  <a:srgbClr val="44546A"/>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RF-CA</a:t>
            </a:r>
            <a:r>
              <a:rPr kumimoji="0" lang="zh-CN" altLang="en-US" sz="2000" i="0" u="none" strike="noStrike" kern="0" cap="none" spc="0" normalizeH="0" baseline="0" noProof="0" dirty="0">
                <a:ln>
                  <a:noFill/>
                </a:ln>
                <a:solidFill>
                  <a:srgbClr val="44546A"/>
                </a:solidFill>
                <a:effectLst/>
                <a:uLnTx/>
                <a:uFillTx/>
                <a:latin typeface="华文中宋" panose="02010600040101010101" pitchFamily="2" charset="-122"/>
                <a:ea typeface="华文中宋" panose="02010600040101010101" pitchFamily="2" charset="-122"/>
              </a:rPr>
              <a:t>模型</a:t>
            </a:r>
            <a:endParaRPr kumimoji="0" lang="en-US" altLang="zh-CN" sz="2000" i="0" u="none" strike="noStrike" kern="0" cap="none" spc="0" normalizeH="0" baseline="0" noProof="0" dirty="0">
              <a:ln>
                <a:noFill/>
              </a:ln>
              <a:solidFill>
                <a:srgbClr val="44546A"/>
              </a:solidFill>
              <a:effectLst/>
              <a:uLnTx/>
              <a:uFillTx/>
              <a:latin typeface="华文中宋" panose="02010600040101010101" pitchFamily="2" charset="-122"/>
              <a:ea typeface="华文中宋" panose="02010600040101010101" pitchFamily="2" charset="-122"/>
            </a:endParaRPr>
          </a:p>
        </p:txBody>
      </p:sp>
      <p:sp>
        <p:nvSpPr>
          <p:cNvPr id="34" name="文本框 16"/>
          <p:cNvSpPr txBox="1"/>
          <p:nvPr/>
        </p:nvSpPr>
        <p:spPr>
          <a:xfrm>
            <a:off x="7309833" y="1798356"/>
            <a:ext cx="4533863" cy="1289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发展概率通过考虑自然环境、交通网络和社会经济等空间变量的影响来估计未来的特征。</a:t>
            </a:r>
          </a:p>
        </p:txBody>
      </p:sp>
      <mc:AlternateContent xmlns:mc="http://schemas.openxmlformats.org/markup-compatibility/2006" xmlns:a14="http://schemas.microsoft.com/office/drawing/2010/main">
        <mc:Choice Requires="a14">
          <p:sp>
            <p:nvSpPr>
              <p:cNvPr id="35" name="文本框 16"/>
              <p:cNvSpPr txBox="1"/>
              <p:nvPr/>
            </p:nvSpPr>
            <p:spPr>
              <a:xfrm>
                <a:off x="7309832" y="3126703"/>
                <a:ext cx="4533864" cy="21183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随机森林</a:t>
                </a:r>
                <a:r>
                  <a:rPr kumimoji="0" lang="en-US" altLang="zh-CN"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a:t>
                </a:r>
                <a:r>
                  <a:rPr kumimoji="0" lang="en-US" altLang="zh-CN"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RF</a:t>
                </a:r>
                <a:r>
                  <a:rPr kumimoji="0" lang="en-US" altLang="zh-CN"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a:t>
                </a:r>
                <a:r>
                  <a:rPr kumimoji="0" lang="zh-CN" altLang="en-US"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 算法通过集成多个决策树模型，具有的良好性能</a:t>
                </a:r>
                <a:r>
                  <a:rPr kumimoji="0" lang="en-US" altLang="zh-CN" sz="1800" b="0" i="1" u="none" strike="noStrike" kern="0" cap="none" spc="0" normalizeH="0" baseline="0" noProof="0" dirty="0">
                    <a:ln>
                      <a:noFill/>
                    </a:ln>
                    <a:solidFill>
                      <a:schemeClr val="bg1">
                        <a:lumMod val="65000"/>
                      </a:scheme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et al, 2018)</a:t>
                </a:r>
                <a:endParaRPr kumimoji="0" lang="en-US" altLang="zh-CN" sz="1800" b="0" i="1" u="none" strike="noStrike" kern="0" cap="none" spc="0" normalizeH="0" baseline="0" noProof="0" dirty="0">
                  <a:ln>
                    <a:noFill/>
                  </a:ln>
                  <a:solidFill>
                    <a:schemeClr val="bg1">
                      <a:lumMod val="65000"/>
                    </a:schemeClr>
                  </a:solidFill>
                  <a:effectLst/>
                  <a:uLnTx/>
                  <a:uFillTx/>
                  <a:latin typeface="华文中宋" panose="02010600040101010101" pitchFamily="2" charset="-122"/>
                  <a:ea typeface="华文中宋" panose="02010600040101010101" pitchFamily="2" charset="-122"/>
                  <a:cs typeface="宋体" panose="02010600030101010101" pitchFamily="2" charset="-122"/>
                </a:endParaRPr>
              </a:p>
              <a:p>
                <a:pPr marR="0" lvl="0" algn="l" defTabSz="914400" rtl="0" eaLnBrk="1" fontAlgn="auto" latinLnBrk="0" hangingPunct="1">
                  <a:lnSpc>
                    <a:spcPct val="100000"/>
                  </a:lnSpc>
                  <a:spcBef>
                    <a:spcPts val="0"/>
                  </a:spcBef>
                  <a:spcAft>
                    <a:spcPts val="0"/>
                  </a:spcAft>
                  <a:buClrTx/>
                  <a:buSzTx/>
                  <a:defRPr/>
                </a:pPr>
                <a:endParaRPr lang="en-US" altLang="zh-CN" kern="0" dirty="0">
                  <a:solidFill>
                    <a:sysClr val="windowText" lastClr="000000"/>
                  </a:solidFill>
                  <a:latin typeface="Times New Roman" panose="02020603050405020304" pitchFamily="18" charset="0"/>
                  <a:ea typeface="思源宋体 CN" panose="02020400000000000000"/>
                  <a:cs typeface="宋体" panose="02010600030101010101" pitchFamily="2"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ysClr val="windowText" lastClr="000000"/>
                    </a:solidFill>
                    <a:effectLst/>
                    <a:uLnTx/>
                    <a:uFillTx/>
                    <a:latin typeface="华文中宋" panose="02010600040101010101" pitchFamily="2" charset="-122"/>
                    <a:ea typeface="华文中宋" panose="02010600040101010101" pitchFamily="2" charset="-122"/>
                    <a:cs typeface="宋体" panose="02010600030101010101" pitchFamily="2" charset="-122"/>
                  </a:rPr>
                  <a:t> </a:t>
                </a:r>
                <a:r>
                  <a:rPr kumimoji="0" lang="en-US" altLang="zh-CN"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CA</a:t>
                </a:r>
                <a:r>
                  <a:rPr kumimoji="0" lang="zh-CN" alt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模型中多利用</a:t>
                </a:r>
                <a:r>
                  <a:rPr kumimoji="0" lang="en-US" altLang="zh-CN"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RF</a:t>
                </a:r>
                <a:r>
                  <a:rPr kumimoji="0" lang="zh-CN" alt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来精确挖掘特征转换规则和输出发展概率</a:t>
                </a:r>
                <a14:m>
                  <m:oMath xmlns:m="http://schemas.openxmlformats.org/officeDocument/2006/math">
                    <m:sSubSup>
                      <m:sSub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𝑃𝑔</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𝑢</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𝑘</m:t>
                        </m:r>
                      </m:sub>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sup>
                    </m:sSubSup>
                  </m:oMath>
                </a14:m>
                <a:r>
                  <a:rPr kumimoji="0" lang="zh-CN" alt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a:t>
                </a:r>
              </a:p>
            </p:txBody>
          </p:sp>
        </mc:Choice>
        <mc:Fallback xmlns="">
          <p:sp>
            <p:nvSpPr>
              <p:cNvPr id="35" name="文本框 16"/>
              <p:cNvSpPr txBox="1">
                <a:spLocks noRot="1" noChangeAspect="1" noMove="1" noResize="1" noEditPoints="1" noAdjustHandles="1" noChangeArrowheads="1" noChangeShapeType="1" noTextEdit="1"/>
              </p:cNvSpPr>
              <p:nvPr/>
            </p:nvSpPr>
            <p:spPr>
              <a:xfrm>
                <a:off x="7309832" y="3126703"/>
                <a:ext cx="4533864" cy="2118360"/>
              </a:xfrm>
              <a:prstGeom prst="rect">
                <a:avLst/>
              </a:prstGeom>
              <a:blipFill rotWithShape="1">
                <a:blip r:embed="rId13"/>
                <a:stretch>
                  <a:fillRect l="-8" t="-28" r="7" b="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p:cNvSpPr txBox="1"/>
              <p:nvPr/>
            </p:nvSpPr>
            <p:spPr>
              <a:xfrm>
                <a:off x="7903920" y="5387908"/>
                <a:ext cx="3340851" cy="650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𝑃𝑔</m:t>
                          </m:r>
                        </m:e>
                        <m:sub>
                          <m:r>
                            <a:rPr lang="en-US" altLang="zh-CN" b="0" i="1" smtClean="0">
                              <a:latin typeface="Cambria Math" panose="02040503050406030204" pitchFamily="18" charset="0"/>
                            </a:rPr>
                            <m:t>𝑢</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sub>
                        <m:sup>
                          <m:r>
                            <a:rPr lang="en-US" altLang="zh-CN" b="0" i="1" smtClean="0">
                              <a:latin typeface="Cambria Math" panose="02040503050406030204" pitchFamily="18" charset="0"/>
                            </a:rPr>
                            <m:t>𝑑</m:t>
                          </m:r>
                        </m:sup>
                      </m:sSubSup>
                      <m:d>
                        <m:dPr>
                          <m:ctrlPr>
                            <a:rPr lang="en-US" altLang="zh-CN" i="1" smtClean="0">
                              <a:latin typeface="Cambria Math" panose="02040503050406030204" pitchFamily="18" charset="0"/>
                            </a:rPr>
                          </m:ctrlPr>
                        </m:dPr>
                        <m:e>
                          <m:r>
                            <a:rPr lang="en-US" altLang="zh-CN" b="0" i="1" smtClean="0">
                              <a:latin typeface="Cambria Math" panose="02040503050406030204" pitchFamily="18" charset="0"/>
                            </a:rPr>
                            <m:t>𝑥</m:t>
                          </m:r>
                        </m:e>
                      </m:d>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nary>
                            <m:naryPr>
                              <m:chr m:val="∑"/>
                              <m:limLoc m:val="subSup"/>
                              <m:ctrlPr>
                                <a:rPr lang="en-US" altLang="zh-CN" b="0" i="1" smtClean="0">
                                  <a:latin typeface="Cambria Math" panose="02040503050406030204" pitchFamily="18" charset="0"/>
                                </a:rPr>
                              </m:ctrlPr>
                            </m:naryPr>
                            <m:sub>
                              <m:r>
                                <m:rPr>
                                  <m:brk m:alnAt="25"/>
                                </m:rPr>
                                <a:rPr lang="en-US" altLang="zh-CN" b="0" i="1" smtClean="0">
                                  <a:latin typeface="Cambria Math" panose="02040503050406030204" pitchFamily="18" charset="0"/>
                                </a:rPr>
                                <m:t>𝑚</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𝑀</m:t>
                              </m:r>
                            </m:sup>
                            <m:e>
                              <m:r>
                                <a:rPr lang="en-US" altLang="zh-CN" b="0" i="1" smtClean="0">
                                  <a:latin typeface="Cambria Math" panose="02040503050406030204" pitchFamily="18" charset="0"/>
                                </a:rPr>
                                <m:t>𝐼</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𝑚</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𝑑</m:t>
                                  </m:r>
                                </m:e>
                              </m:d>
                            </m:e>
                          </m:nary>
                        </m:num>
                        <m:den>
                          <m:r>
                            <a:rPr lang="en-US" altLang="zh-CN" b="0" i="1" smtClean="0">
                              <a:latin typeface="Cambria Math" panose="02040503050406030204" pitchFamily="18" charset="0"/>
                            </a:rPr>
                            <m:t>𝑀</m:t>
                          </m:r>
                        </m:den>
                      </m:f>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6" name="文本框 35"/>
              <p:cNvSpPr txBox="1">
                <a:spLocks noRot="1" noChangeAspect="1" noMove="1" noResize="1" noEditPoints="1" noAdjustHandles="1" noChangeArrowheads="1" noChangeShapeType="1" noTextEdit="1"/>
              </p:cNvSpPr>
              <p:nvPr/>
            </p:nvSpPr>
            <p:spPr>
              <a:xfrm>
                <a:off x="7903920" y="5387908"/>
                <a:ext cx="3340851" cy="650499"/>
              </a:xfrm>
              <a:prstGeom prst="rect">
                <a:avLst/>
              </a:prstGeom>
              <a:blipFill rotWithShape="1">
                <a:blip r:embed="rId14"/>
                <a:stretch>
                  <a:fillRect l="-2" t="-87" r="6" b="30"/>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699" advTm="4143"/>
    </mc:Choice>
    <mc:Fallback xmlns="">
      <p:transition spd="med" advTm="414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99*418"/>
  <p:tag name="TABLE_ENDDRAG_RECT" val="13*120*899*418"/>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99*418"/>
  <p:tag name="TABLE_ENDDRAG_RECT" val="13*120*899*41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9513</TotalTime>
  <Words>5900</Words>
  <Application>Microsoft Office PowerPoint</Application>
  <PresentationFormat>宽屏</PresentationFormat>
  <Paragraphs>863</Paragraphs>
  <Slides>47</Slides>
  <Notes>46</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47</vt:i4>
      </vt:variant>
    </vt:vector>
  </HeadingPairs>
  <TitlesOfParts>
    <vt:vector size="62" baseType="lpstr">
      <vt:lpstr>Adobe Gothic Std B</vt:lpstr>
      <vt:lpstr>-apple-system</vt:lpstr>
      <vt:lpstr>Inter</vt:lpstr>
      <vt:lpstr>等线</vt:lpstr>
      <vt:lpstr>等线 Light</vt:lpstr>
      <vt:lpstr>华文中宋</vt:lpstr>
      <vt:lpstr>宋体</vt:lpstr>
      <vt:lpstr>微软雅黑</vt:lpstr>
      <vt:lpstr>Arial</vt:lpstr>
      <vt:lpstr>Calibri</vt:lpstr>
      <vt:lpstr>Cambria Math</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chenglong zeng</dc:creator>
  <cp:lastModifiedBy>城泷 曾</cp:lastModifiedBy>
  <cp:revision>39</cp:revision>
  <dcterms:created xsi:type="dcterms:W3CDTF">2024-11-19T14:41:01Z</dcterms:created>
  <dcterms:modified xsi:type="dcterms:W3CDTF">2025-08-14T03:52:09Z</dcterms:modified>
</cp:coreProperties>
</file>